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8"/>
  </p:handoutMasterIdLst>
  <p:sldIdLst>
    <p:sldId id="256" r:id="rId2"/>
    <p:sldId id="257" r:id="rId3"/>
    <p:sldId id="258" r:id="rId4"/>
    <p:sldId id="271" r:id="rId5"/>
    <p:sldId id="262" r:id="rId6"/>
    <p:sldId id="273" r:id="rId7"/>
    <p:sldId id="263" r:id="rId8"/>
    <p:sldId id="264" r:id="rId9"/>
    <p:sldId id="265" r:id="rId10"/>
    <p:sldId id="272" r:id="rId11"/>
    <p:sldId id="266" r:id="rId12"/>
    <p:sldId id="267" r:id="rId13"/>
    <p:sldId id="268" r:id="rId14"/>
    <p:sldId id="269" r:id="rId15"/>
    <p:sldId id="270" r:id="rId16"/>
    <p:sldId id="259" r:id="rId17"/>
    <p:sldId id="281" r:id="rId18"/>
    <p:sldId id="274" r:id="rId19"/>
    <p:sldId id="31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60" r:id="rId29"/>
    <p:sldId id="309" r:id="rId30"/>
    <p:sldId id="284" r:id="rId31"/>
    <p:sldId id="287" r:id="rId32"/>
    <p:sldId id="288" r:id="rId33"/>
    <p:sldId id="289" r:id="rId34"/>
    <p:sldId id="290" r:id="rId35"/>
    <p:sldId id="261" r:id="rId36"/>
    <p:sldId id="310" r:id="rId37"/>
    <p:sldId id="291" r:id="rId38"/>
    <p:sldId id="292" r:id="rId39"/>
    <p:sldId id="294" r:id="rId40"/>
    <p:sldId id="293" r:id="rId41"/>
    <p:sldId id="295" r:id="rId42"/>
    <p:sldId id="311" r:id="rId43"/>
    <p:sldId id="312" r:id="rId44"/>
    <p:sldId id="313" r:id="rId45"/>
    <p:sldId id="296" r:id="rId46"/>
    <p:sldId id="303" r:id="rId47"/>
    <p:sldId id="297" r:id="rId48"/>
    <p:sldId id="298" r:id="rId49"/>
    <p:sldId id="299" r:id="rId50"/>
    <p:sldId id="300" r:id="rId51"/>
    <p:sldId id="308" r:id="rId52"/>
    <p:sldId id="302" r:id="rId53"/>
    <p:sldId id="307" r:id="rId54"/>
    <p:sldId id="306" r:id="rId55"/>
    <p:sldId id="304" r:id="rId56"/>
    <p:sldId id="305" r:id="rId57"/>
  </p:sldIdLst>
  <p:sldSz cx="9144000" cy="6858000" type="screen4x3"/>
  <p:notesSz cx="6858000" cy="9715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59" autoAdjust="0"/>
    <p:restoredTop sz="86380" autoAdjust="0"/>
  </p:normalViewPr>
  <p:slideViewPr>
    <p:cSldViewPr>
      <p:cViewPr>
        <p:scale>
          <a:sx n="60" d="100"/>
          <a:sy n="60" d="100"/>
        </p:scale>
        <p:origin x="-180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446EB-2819-4167-9596-7795A704887C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28138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228138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88D94-97D6-4812-A5BD-9125E31FC7E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E9B80-2D9D-422E-A6D7-CFD6F2558648}" type="datetimeFigureOut">
              <a:rPr lang="en-US" smtClean="0"/>
              <a:pPr/>
              <a:t>5/23/2010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7F421-4673-4D2C-B3E7-9341B3F7D9A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5400" dirty="0" smtClean="0"/>
              <a:t>AS History: </a:t>
            </a:r>
            <a:r>
              <a:rPr lang="en-GB" sz="5400" b="1" dirty="0" smtClean="0"/>
              <a:t>Tsarist</a:t>
            </a:r>
            <a:r>
              <a:rPr lang="en-GB" sz="5400" dirty="0" smtClean="0"/>
              <a:t> </a:t>
            </a:r>
            <a:r>
              <a:rPr lang="en-GB" sz="5400" b="1" dirty="0" smtClean="0"/>
              <a:t>Russia</a:t>
            </a:r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sz="4000" dirty="0" smtClean="0"/>
              <a:t>1855 - 1917</a:t>
            </a:r>
            <a:endParaRPr lang="en-GB" sz="5400" dirty="0"/>
          </a:p>
        </p:txBody>
      </p:sp>
      <p:sp>
        <p:nvSpPr>
          <p:cNvPr id="4" name="Rectangle 3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1438" y="1214446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Economic Development</a:t>
            </a:r>
          </a:p>
          <a:p>
            <a:pPr algn="ctr"/>
            <a:endParaRPr lang="en-GB" sz="2000" b="1" dirty="0" smtClean="0"/>
          </a:p>
          <a:p>
            <a:r>
              <a:rPr lang="en-GB" sz="2000" dirty="0" smtClean="0"/>
              <a:t>Tsar tried to modernise Russia by: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Emancipation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Railways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Banks</a:t>
            </a:r>
          </a:p>
          <a:p>
            <a:endParaRPr lang="en-GB" sz="2000" dirty="0" smtClean="0"/>
          </a:p>
          <a:p>
            <a:r>
              <a:rPr lang="en-GB" sz="2000" dirty="0" smtClean="0"/>
              <a:t>He </a:t>
            </a:r>
            <a:r>
              <a:rPr lang="en-GB" sz="2000" dirty="0" err="1" smtClean="0"/>
              <a:t>acheieved</a:t>
            </a:r>
            <a:r>
              <a:rPr lang="en-GB" sz="2000" dirty="0" smtClean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13,000 line of railway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Building blocks on the way to modernisation</a:t>
            </a:r>
          </a:p>
          <a:p>
            <a:pPr>
              <a:buFont typeface="Courier New" pitchFamily="49" charset="0"/>
              <a:buChar char="o"/>
            </a:pPr>
            <a:endParaRPr lang="en-GB" sz="2000" dirty="0" smtClean="0"/>
          </a:p>
          <a:p>
            <a:r>
              <a:rPr lang="en-GB" sz="2000" dirty="0" smtClean="0"/>
              <a:t>But failed at: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Modernising Russia as it still lagged behind western Russia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People not totally freed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Time scale – too slow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314" y="-24"/>
            <a:ext cx="957266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Why did his reforms come to an end?</a:t>
            </a:r>
            <a:endParaRPr lang="en-GB" sz="4000" dirty="0"/>
          </a:p>
        </p:txBody>
      </p:sp>
      <p:sp>
        <p:nvSpPr>
          <p:cNvPr id="10" name="Rounded Rectangle 9"/>
          <p:cNvSpPr/>
          <p:nvPr/>
        </p:nvSpPr>
        <p:spPr>
          <a:xfrm>
            <a:off x="0" y="5929330"/>
            <a:ext cx="9144000" cy="78581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Polish Revolt – He saw it as ingratitude and pointlessness to further reform </a:t>
            </a:r>
            <a:endParaRPr lang="en-GB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0" y="2214553"/>
            <a:ext cx="9144000" cy="8572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Personal life – Affair and death of son – retreated from political life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-32" y="1285859"/>
            <a:ext cx="9144032" cy="78581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April 1866 – Assassination attempt</a:t>
            </a:r>
            <a:endParaRPr lang="en-GB" sz="2000" dirty="0"/>
          </a:p>
        </p:txBody>
      </p:sp>
      <p:sp>
        <p:nvSpPr>
          <p:cNvPr id="13" name="Rounded Rectangle 12"/>
          <p:cNvSpPr/>
          <p:nvPr/>
        </p:nvSpPr>
        <p:spPr>
          <a:xfrm>
            <a:off x="0" y="3214685"/>
            <a:ext cx="9144000" cy="78581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Criticisms – </a:t>
            </a:r>
            <a:r>
              <a:rPr lang="en-GB" sz="2000" dirty="0" err="1" smtClean="0"/>
              <a:t>Slavophiles</a:t>
            </a:r>
            <a:r>
              <a:rPr lang="en-GB" sz="2000" dirty="0" smtClean="0"/>
              <a:t> “gone too far” – westernises “not far enough”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0" y="5000635"/>
            <a:ext cx="9144000" cy="7858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Increased radical demands and revolutionary activity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-32" y="4101815"/>
            <a:ext cx="9144000" cy="78581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More Conservative ministers appointed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314" y="-24"/>
            <a:ext cx="957266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was the extent of the reaction up to 1881?</a:t>
            </a:r>
            <a:endParaRPr lang="en-GB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0" y="3929066"/>
            <a:ext cx="9144000" cy="128588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Sentencing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Harsher sentences in jail or exile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Separate political trials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0" y="1214422"/>
            <a:ext cx="9144000" cy="14287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Education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Increased censorship over </a:t>
            </a:r>
            <a:r>
              <a:rPr lang="en-GB" sz="2000" dirty="0" err="1" smtClean="0"/>
              <a:t>universitys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Increased restrictions on entry requirements (prevent lower classes getting in)</a:t>
            </a:r>
          </a:p>
          <a:p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-32" y="2744493"/>
            <a:ext cx="9144032" cy="107157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Press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Used to attack critics of government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643042" y="5286388"/>
            <a:ext cx="5857916" cy="135732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Violence and opposition still grew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Alexander assassinated by the peoples will.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314" y="-24"/>
            <a:ext cx="957266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significant was opposition to </a:t>
            </a:r>
            <a:r>
              <a:rPr lang="en-GB" dirty="0" err="1" smtClean="0"/>
              <a:t>Tsarism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up to 1881?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0" y="5857892"/>
            <a:ext cx="9144032" cy="78579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Intellectuals like </a:t>
            </a:r>
            <a:r>
              <a:rPr lang="en-GB" sz="2400" dirty="0" err="1" smtClean="0"/>
              <a:t>Herzen</a:t>
            </a:r>
            <a:r>
              <a:rPr lang="en-GB" sz="2400" dirty="0" smtClean="0"/>
              <a:t> and </a:t>
            </a:r>
            <a:r>
              <a:rPr lang="en-GB" sz="2400" dirty="0" err="1" smtClean="0"/>
              <a:t>Chernyshevsky</a:t>
            </a:r>
            <a:r>
              <a:rPr lang="en-GB" sz="2400" dirty="0" smtClean="0"/>
              <a:t> (what is to be done?) were influential</a:t>
            </a:r>
            <a:endParaRPr lang="en-GB" sz="20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0" y="4429132"/>
            <a:ext cx="9144000" cy="135732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1900" b="1" dirty="0" smtClean="0"/>
              <a:t>Less censorship meant new ideas new ideas (and criticisms) spread quickly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Marxism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Populism – made the government aware of the strong feelings – loss of authority and direction</a:t>
            </a:r>
            <a:endParaRPr lang="en-GB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-32" y="2000240"/>
            <a:ext cx="9144000" cy="17145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Alexander II’s reforms raised expectations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Discontent amongst higher classes – Nobles, landlords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Better to reform from above, than have a reform from below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Failure to fulfil expectations of reforms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Right win opposition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32" y="1285860"/>
            <a:ext cx="5572164" cy="5715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GB" sz="2400" dirty="0" smtClean="0"/>
              <a:t>Why did opposition grow from the 1960s?</a:t>
            </a:r>
          </a:p>
          <a:p>
            <a:endParaRPr lang="en-GB" sz="20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-32" y="3786190"/>
            <a:ext cx="9144032" cy="571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Students studied abroad and returned with new ideas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314" y="-24"/>
            <a:ext cx="957266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type of radical opposition was there in the 1860s and 1870s?</a:t>
            </a:r>
            <a:endParaRPr lang="en-GB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3786182" y="1142984"/>
            <a:ext cx="5357818" cy="571501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The peoples will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From land and liberty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Used direct violence –terrorism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Against </a:t>
            </a:r>
            <a:r>
              <a:rPr lang="en-GB" sz="2000" dirty="0" err="1" smtClean="0"/>
              <a:t>gov</a:t>
            </a:r>
            <a:r>
              <a:rPr lang="en-GB" sz="2000" dirty="0" smtClean="0"/>
              <a:t>.  in attempt to spark revolution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Tsar had to be removed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Did not use real names – </a:t>
            </a:r>
            <a:r>
              <a:rPr lang="en-GB" sz="2000" dirty="0" err="1" smtClean="0"/>
              <a:t>Okrana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 37 members + </a:t>
            </a:r>
            <a:r>
              <a:rPr lang="en-GB" sz="2000" dirty="0" err="1" smtClean="0"/>
              <a:t>Mikhailov</a:t>
            </a:r>
            <a:r>
              <a:rPr lang="en-GB" sz="2000" dirty="0" smtClean="0"/>
              <a:t> - leader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Before the assassination the group had made 8 attempts to kill him.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Attempts mostly failed – for example blowing up the wrong train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Big threat to </a:t>
            </a:r>
            <a:r>
              <a:rPr lang="en-GB" sz="2000" dirty="0" err="1" smtClean="0"/>
              <a:t>Tsardom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Resulted in political trials – 5 hanged, 2 executed, 1 life imprisonment, 1 reduced to 20 yrs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Two break off groups Younger peoples will + the other; Terrorism Section (killed Alex III)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32" y="4857760"/>
            <a:ext cx="3714712" cy="200026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Black partition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Tried to persuade peasants to revolt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Propaganda without having to use violence 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0" y="1142984"/>
            <a:ext cx="3714744" cy="364333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Populism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Students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Persuade peasants to revolt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“going to the people”- dressed up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3000 went to the countryside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Win over with socialists ideas 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But peasants were ignorant and ignored them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Land and liberty emerged from this – more radical and better organised -violence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314" y="-24"/>
            <a:ext cx="957266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Why did terrorism fail to destroy </a:t>
            </a:r>
            <a:r>
              <a:rPr lang="en-GB" dirty="0" err="1" smtClean="0"/>
              <a:t>Tsarism</a:t>
            </a:r>
            <a:r>
              <a:rPr lang="en-GB" dirty="0" smtClean="0"/>
              <a:t>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0" y="3786190"/>
            <a:ext cx="914403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Conservatives continued to support the Tsar rather than radicals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0" y="1428736"/>
            <a:ext cx="9144000" cy="64294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The terrorists failed to gain enough support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0" y="2571744"/>
            <a:ext cx="9144000" cy="64294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Terrorists offered no alternative form of government</a:t>
            </a:r>
          </a:p>
          <a:p>
            <a:endParaRPr lang="en-GB" sz="2000" dirty="0" smtClean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571736" y="5357826"/>
            <a:ext cx="3429024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Alexander III </a:t>
            </a:r>
            <a:r>
              <a:rPr lang="en-GB" sz="3200" dirty="0" smtClean="0"/>
              <a:t>1881-1894</a:t>
            </a:r>
            <a:endParaRPr lang="en-GB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1500174"/>
            <a:ext cx="8429684" cy="50006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OVERVIEW</a:t>
            </a:r>
          </a:p>
          <a:p>
            <a:pPr>
              <a:buFont typeface="Courier New" pitchFamily="49" charset="0"/>
              <a:buChar char="o"/>
            </a:pPr>
            <a:r>
              <a:rPr lang="en-GB" sz="2000" b="1" dirty="0" smtClean="0"/>
              <a:t> </a:t>
            </a:r>
            <a:r>
              <a:rPr lang="en-GB" sz="2000" dirty="0" smtClean="0"/>
              <a:t>Period </a:t>
            </a:r>
            <a:r>
              <a:rPr lang="en-GB" sz="2000" dirty="0"/>
              <a:t>of successful </a:t>
            </a:r>
            <a:r>
              <a:rPr lang="en-GB" sz="2000" dirty="0" smtClean="0"/>
              <a:t>repression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Crushed </a:t>
            </a:r>
            <a:r>
              <a:rPr lang="en-GB" sz="2000" dirty="0"/>
              <a:t>revolutionaries in the short </a:t>
            </a:r>
            <a:r>
              <a:rPr lang="en-GB" sz="2000" dirty="0" smtClean="0"/>
              <a:t>term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Economic </a:t>
            </a:r>
            <a:r>
              <a:rPr lang="en-GB" sz="2000" dirty="0"/>
              <a:t>change from Witte and the great </a:t>
            </a:r>
            <a:r>
              <a:rPr lang="en-GB" sz="2000" dirty="0" smtClean="0"/>
              <a:t>spurt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Utilised </a:t>
            </a:r>
            <a:r>
              <a:rPr lang="en-GB" sz="2000" dirty="0"/>
              <a:t>emergency </a:t>
            </a:r>
            <a:r>
              <a:rPr lang="en-GB" sz="2000" dirty="0" smtClean="0"/>
              <a:t>powers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Created </a:t>
            </a:r>
            <a:r>
              <a:rPr lang="en-GB" sz="2000" dirty="0"/>
              <a:t>the </a:t>
            </a:r>
            <a:r>
              <a:rPr lang="en-GB" sz="2000" dirty="0" err="1" smtClean="0"/>
              <a:t>Okhrana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Increased censorship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Created </a:t>
            </a:r>
            <a:r>
              <a:rPr lang="en-GB" sz="2000" dirty="0"/>
              <a:t>land </a:t>
            </a:r>
            <a:r>
              <a:rPr lang="en-GB" sz="2000" dirty="0" smtClean="0"/>
              <a:t>captains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Increased </a:t>
            </a:r>
            <a:r>
              <a:rPr lang="en-GB" sz="2000" dirty="0"/>
              <a:t>government </a:t>
            </a:r>
            <a:r>
              <a:rPr lang="en-GB" sz="2000" dirty="0" smtClean="0"/>
              <a:t>interference </a:t>
            </a:r>
            <a:r>
              <a:rPr lang="en-GB" sz="2000" dirty="0"/>
              <a:t>in </a:t>
            </a:r>
            <a:r>
              <a:rPr lang="en-GB" sz="2000" dirty="0" smtClean="0"/>
              <a:t>laws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Restricted </a:t>
            </a:r>
            <a:r>
              <a:rPr lang="en-GB" sz="2000" dirty="0"/>
              <a:t>the zemstva and </a:t>
            </a:r>
            <a:r>
              <a:rPr lang="en-GB" sz="2000" dirty="0" smtClean="0"/>
              <a:t>education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Period </a:t>
            </a:r>
            <a:r>
              <a:rPr lang="en-GB" sz="2000" dirty="0"/>
              <a:t>of </a:t>
            </a:r>
            <a:r>
              <a:rPr lang="en-GB" sz="2000" dirty="0" err="1" smtClean="0"/>
              <a:t>Russification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Supported </a:t>
            </a:r>
            <a:r>
              <a:rPr lang="en-GB" sz="2000" dirty="0"/>
              <a:t>industrialisation - 8</a:t>
            </a:r>
            <a:r>
              <a:rPr lang="en-GB" sz="2000" dirty="0" smtClean="0"/>
              <a:t>% increase </a:t>
            </a:r>
            <a:r>
              <a:rPr lang="en-GB" sz="2000" dirty="0"/>
              <a:t>per </a:t>
            </a:r>
            <a:r>
              <a:rPr lang="en-GB" sz="2000" dirty="0" err="1" smtClean="0"/>
              <a:t>anum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Exploited agriculture </a:t>
            </a:r>
            <a:r>
              <a:rPr lang="en-GB" sz="2000" dirty="0"/>
              <a:t>as a form of income from </a:t>
            </a:r>
            <a:r>
              <a:rPr lang="en-GB" sz="2000" dirty="0" smtClean="0"/>
              <a:t>exports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Created stability for autocracy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He predicted </a:t>
            </a:r>
            <a:r>
              <a:rPr lang="en-GB" sz="2000" dirty="0"/>
              <a:t>1905 revolution from the growth of urban and rural unrest</a:t>
            </a:r>
            <a:endParaRPr lang="en-GB" sz="2000" dirty="0" smtClean="0"/>
          </a:p>
          <a:p>
            <a:pPr>
              <a:buFont typeface="Courier New" pitchFamily="49" charset="0"/>
              <a:buChar char="o"/>
            </a:pPr>
            <a:endParaRPr lang="en-GB" sz="20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85474" y="142876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Alexander III </a:t>
            </a:r>
            <a:r>
              <a:rPr lang="en-GB" sz="3200" dirty="0" smtClean="0"/>
              <a:t>1881-1894 </a:t>
            </a:r>
            <a:br>
              <a:rPr lang="en-GB" sz="3200" dirty="0" smtClean="0"/>
            </a:br>
            <a:r>
              <a:rPr lang="en-GB" sz="3200" dirty="0" smtClean="0"/>
              <a:t>KEY DATES</a:t>
            </a:r>
            <a:endParaRPr lang="en-GB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2071678"/>
            <a:ext cx="8429684" cy="37862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GB" sz="2000" dirty="0" smtClean="0"/>
              <a:t>March 1881 – Alexander III becomes Tsar</a:t>
            </a:r>
          </a:p>
          <a:p>
            <a:endParaRPr lang="en-GB" sz="2000" dirty="0" smtClean="0"/>
          </a:p>
          <a:p>
            <a:r>
              <a:rPr lang="en-GB" sz="2000" dirty="0" smtClean="0"/>
              <a:t>1885 – Peasant land banks</a:t>
            </a:r>
          </a:p>
          <a:p>
            <a:endParaRPr lang="en-GB" sz="2000" dirty="0" smtClean="0"/>
          </a:p>
          <a:p>
            <a:r>
              <a:rPr lang="en-GB" sz="2000" dirty="0" smtClean="0"/>
              <a:t>1891-2 – Russia's worst famine of the 19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century</a:t>
            </a:r>
          </a:p>
          <a:p>
            <a:endParaRPr lang="en-GB" sz="2000" dirty="0" smtClean="0"/>
          </a:p>
          <a:p>
            <a:r>
              <a:rPr lang="en-GB" sz="2000" dirty="0" smtClean="0"/>
              <a:t>1892 – Witte takes over from </a:t>
            </a:r>
            <a:r>
              <a:rPr lang="en-GB" sz="2000" dirty="0" err="1" smtClean="0"/>
              <a:t>Vyshnegradsky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1894 – Nicholas becomes Tsar</a:t>
            </a:r>
          </a:p>
          <a:p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401080" cy="1143000"/>
          </a:xfrm>
        </p:spPr>
        <p:txBody>
          <a:bodyPr>
            <a:normAutofit/>
          </a:bodyPr>
          <a:lstStyle/>
          <a:p>
            <a:r>
              <a:rPr lang="en-GB" sz="4000" dirty="0" err="1" smtClean="0"/>
              <a:t>Vyshenegradsky</a:t>
            </a:r>
            <a:r>
              <a:rPr lang="en-GB" sz="4000" dirty="0" smtClean="0"/>
              <a:t> and Witte</a:t>
            </a:r>
            <a:endParaRPr lang="en-GB" sz="4000" dirty="0"/>
          </a:p>
        </p:txBody>
      </p:sp>
      <p:sp>
        <p:nvSpPr>
          <p:cNvPr id="9" name="Rounded Rectangle 8"/>
          <p:cNvSpPr/>
          <p:nvPr/>
        </p:nvSpPr>
        <p:spPr>
          <a:xfrm>
            <a:off x="-32" y="857232"/>
            <a:ext cx="3143272" cy="600076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err="1" smtClean="0"/>
              <a:t>Vyshenegradsky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Finance minister 1887-1892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Trans Siberian rail and tariffs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Stronger </a:t>
            </a:r>
            <a:r>
              <a:rPr lang="en-GB" sz="2000" dirty="0" err="1" smtClean="0"/>
              <a:t>gov</a:t>
            </a:r>
            <a:r>
              <a:rPr lang="en-GB" sz="2000" dirty="0" smtClean="0"/>
              <a:t> interference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Increased tax (on peasants) and pushed for exportation of goods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Balanced budget deficit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1891-1892 famine</a:t>
            </a:r>
            <a:endParaRPr lang="en-GB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3214678" y="857232"/>
            <a:ext cx="5929322" cy="600076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Witte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Finance minister – 1893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Highly influential – extensive industrialisation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Oversaw construction of railway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Economic growth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Foreign investments encouraged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Gold standard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Committed to industrialisation – driving force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Economic development only way to raise living standards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If everyone prospered then no call for revolution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Identified key problems – insufficient capital, lack of expertise, no manpower</a:t>
            </a:r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Why did the government encourage Economic Development </a:t>
            </a:r>
            <a:endParaRPr lang="en-GB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6215042" y="1071546"/>
            <a:ext cx="2928958" cy="52864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Emancipation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failed to stimulate agricultural development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Russia still backwards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Would create more jobs for freed serfs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0" y="1142984"/>
            <a:ext cx="3143272" cy="521497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Economic strength = military strength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Able to produce more weapons to protect Russia</a:t>
            </a:r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3214678" y="1142984"/>
            <a:ext cx="2928958" cy="52149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Industrial growth 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For higher wages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Employment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Cheaper goods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Would guard against social unrest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Couldn't compete with other European countries who had experienced industrial revolution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Had resources but couldn't use them efficiently because of a lack of industry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was Russia Backwards?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1357298"/>
            <a:ext cx="2786082" cy="40005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Political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Autocracy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 opposition/ other political parties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Nobles in control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Secret police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Conscripted Army</a:t>
            </a:r>
            <a:endParaRPr lang="en-GB" sz="2000" dirty="0"/>
          </a:p>
        </p:txBody>
      </p:sp>
      <p:sp>
        <p:nvSpPr>
          <p:cNvPr id="5" name="Rounded Rectangle 4"/>
          <p:cNvSpPr/>
          <p:nvPr/>
        </p:nvSpPr>
        <p:spPr>
          <a:xfrm>
            <a:off x="3214678" y="1357298"/>
            <a:ext cx="2786082" cy="40005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Economic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Harsh winter – affected farming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Backwards farming methods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Banking undeveloped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 consumer demand for products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Poor communications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143636" y="1357298"/>
            <a:ext cx="2786082" cy="400052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Social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50 million serfs – 82% of the population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800,000 industrial workers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 demand to develop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Social hierarchy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Mostly of Russian Orthodox religion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3500 people in 6 universities</a:t>
            </a:r>
          </a:p>
          <a:p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285720" y="5500702"/>
            <a:ext cx="8643998" cy="128588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GB" sz="2400" dirty="0" smtClean="0"/>
              <a:t>Other Factors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Climate – frozen lakes, hard to import and trade 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Size of Russia – Extremely hard due to the poor communications</a:t>
            </a:r>
            <a:r>
              <a:rPr lang="en-GB" sz="2400" dirty="0" smtClean="0"/>
              <a:t>	 </a:t>
            </a: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40108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What policies were introduced?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71438" y="785794"/>
            <a:ext cx="2143108" cy="30003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Protective Tariffs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2357422" y="785794"/>
            <a:ext cx="2143140" cy="30003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Foreign investment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1880 – 98 million roubles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1900 – 911 million roubles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357422" y="3857628"/>
            <a:ext cx="2143140" cy="300039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Peasant Poll Tax abolished 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71406" y="3857628"/>
            <a:ext cx="2143140" cy="30003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Peasants land bank</a:t>
            </a:r>
          </a:p>
          <a:p>
            <a:endParaRPr lang="en-GB" sz="2000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4643438" y="785794"/>
            <a:ext cx="2143108" cy="30003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Make Russian currency Stable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6929454" y="785794"/>
            <a:ext cx="2143140" cy="30003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Expansion of the Railway System 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1900 – 53,000 km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1840 – 27 km of railway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929454" y="3857628"/>
            <a:ext cx="2143140" cy="300039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Taxes raised</a:t>
            </a:r>
            <a:endParaRPr lang="en-GB" sz="2000" dirty="0" smtClean="0"/>
          </a:p>
        </p:txBody>
      </p:sp>
      <p:sp>
        <p:nvSpPr>
          <p:cNvPr id="13" name="Rounded Rectangle 12"/>
          <p:cNvSpPr/>
          <p:nvPr/>
        </p:nvSpPr>
        <p:spPr>
          <a:xfrm>
            <a:off x="4643438" y="3857628"/>
            <a:ext cx="2143140" cy="30003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Advice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Foreign experts and workers encouraged to advise on planning and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1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were the effects of the policies? - Positives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6286512" y="1142984"/>
            <a:ext cx="2857488" cy="278608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Classes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Urbanisation – working classes reached </a:t>
            </a:r>
            <a:r>
              <a:rPr lang="en-GB" sz="2000" dirty="0" err="1" smtClean="0"/>
              <a:t>aprox</a:t>
            </a:r>
            <a:r>
              <a:rPr lang="en-GB" sz="2000" dirty="0" smtClean="0"/>
              <a:t>. 11 million</a:t>
            </a:r>
            <a:endParaRPr lang="en-GB" sz="2000" dirty="0"/>
          </a:p>
        </p:txBody>
      </p:sp>
      <p:sp>
        <p:nvSpPr>
          <p:cNvPr id="7" name="Rounded Rectangle 6"/>
          <p:cNvSpPr/>
          <p:nvPr/>
        </p:nvSpPr>
        <p:spPr>
          <a:xfrm>
            <a:off x="-32" y="1142984"/>
            <a:ext cx="3071834" cy="278608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Economy expansion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1900 – expanding at 8% per annum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Russia 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largest economy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Exploitation of Russia's raw materials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New industrial ideas</a:t>
            </a:r>
          </a:p>
          <a:p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3071802" y="1214422"/>
            <a:ext cx="3214710" cy="278608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Growth in foreign Trade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However exports mainly agricultural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Transport – steamboats - train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146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were the effects of the policies? - Negatives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-32" y="4944964"/>
            <a:ext cx="9144032" cy="92869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Heavy spending on military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1885 onwards – 50% of government spending on military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0" y="2357430"/>
            <a:ext cx="9144000" cy="928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Low wages and unsecure employment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1899 Russia affected by world depression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1152538"/>
            <a:ext cx="9144032" cy="114084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Poor living and working conditions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Slums, over crowding, pollution, poor health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1904 – 1/3 of houses in </a:t>
            </a:r>
            <a:r>
              <a:rPr lang="en-GB" sz="2000" dirty="0" err="1" smtClean="0"/>
              <a:t>st</a:t>
            </a:r>
            <a:r>
              <a:rPr lang="en-GB" sz="2000" dirty="0" smtClean="0"/>
              <a:t> Petersburg had houses with water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-32" y="4357694"/>
            <a:ext cx="9144032" cy="51608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Workers vulnerable to revolutionary propaganda </a:t>
            </a:r>
          </a:p>
          <a:p>
            <a:endParaRPr lang="en-GB" sz="20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0" y="3357562"/>
            <a:ext cx="9144032" cy="9286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Church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Influence of Orthodox church weakened – peasants moved to cities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-32" y="5929330"/>
            <a:ext cx="9144032" cy="9286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Middle class and workers grew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Denied political voice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145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were the effects of the policies on the rural economy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0" y="4143380"/>
            <a:ext cx="4714876" cy="214311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Land bank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Peasants purchased 1/3 of landlords estates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Increased debt and taxes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American farms 1.5 that of Russia and Britain 4 times greater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0" y="1928802"/>
            <a:ext cx="4714908" cy="21431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Famine -1891 – peasants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2 million died of starvation, also outbreaks of typhus and cholera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Gov criticised by liberals and radicals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Vyshenegradshy</a:t>
            </a:r>
            <a:r>
              <a:rPr lang="en-GB" sz="2000" dirty="0" smtClean="0"/>
              <a:t> – “we shall not eat but we shall export”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1000108"/>
            <a:ext cx="4643470" cy="78581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Grain exports increased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Low income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5000628" y="1000108"/>
            <a:ext cx="4143372" cy="78581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Taxes raised so peasants sold more grain to survive</a:t>
            </a:r>
          </a:p>
          <a:p>
            <a:endParaRPr lang="en-GB" sz="20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5000628" y="1857364"/>
            <a:ext cx="4143372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Backwards methods remained 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Land hunger – </a:t>
            </a:r>
            <a:r>
              <a:rPr lang="en-GB" dirty="0" err="1" smtClean="0"/>
              <a:t>mir</a:t>
            </a:r>
            <a:r>
              <a:rPr lang="en-GB" dirty="0" smtClean="0"/>
              <a:t> still active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Poor yields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929190" y="2928934"/>
            <a:ext cx="4214810" cy="392906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Other 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Improvements in healthcare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¾ able to do scheme – 97 million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Didn't deal with strain of growing population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Unfit for military service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IMR – 57.4%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LE – 27 men – 30 women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England's 46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Peasants affected negatively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type of opposition and ideas emerged from the 1880s?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0" y="5857892"/>
            <a:ext cx="9144000" cy="107157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Socialist revolutionary party (was populist)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Terrorism and reform from below (peasants) – little support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Wanted parliament - it didn't look after the peasants – wanted village </a:t>
            </a:r>
            <a:r>
              <a:rPr lang="en-GB" sz="2000" dirty="0" err="1" smtClean="0"/>
              <a:t>comunes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-32" y="1928802"/>
            <a:ext cx="4643470" cy="7143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Intellectuals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Criticises </a:t>
            </a:r>
            <a:r>
              <a:rPr lang="en-GB" sz="2000" dirty="0" err="1" smtClean="0"/>
              <a:t>Tsarism</a:t>
            </a:r>
            <a:endParaRPr lang="en-GB" sz="20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-32" y="1214422"/>
            <a:ext cx="4643470" cy="7143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Middle class and workforce 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Potential opponents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-32" y="3357562"/>
            <a:ext cx="9144032" cy="107157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Liberals (mainly middle class)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Wanted modernisation – more westernised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1904 union of liberation formed– demanded democracy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-32" y="2643182"/>
            <a:ext cx="464347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err="1" smtClean="0"/>
              <a:t>Zemstva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Demanded more powers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714908" y="1214422"/>
            <a:ext cx="4429092" cy="207170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Marxism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Intellectuals support – revolution from the workers not peasants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Vision of economic and industrial growth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Workers key to power</a:t>
            </a:r>
            <a:endParaRPr lang="en-GB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0" y="4429132"/>
            <a:ext cx="9144000" cy="14287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Russian Social democratic labour party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Believed in Marxism – split into: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Bolsheviks – Small, </a:t>
            </a:r>
            <a:r>
              <a:rPr lang="en-GB" sz="2000" dirty="0" err="1" smtClean="0"/>
              <a:t>sieze</a:t>
            </a:r>
            <a:r>
              <a:rPr lang="en-GB" sz="2000" dirty="0" smtClean="0"/>
              <a:t> power ASAP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Mensheviks – Spread propaganda – not to lead to revolution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Why did radical opposition emerge?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4572000" y="2500306"/>
            <a:ext cx="4572032" cy="164307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Famine 1891-92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857232"/>
            <a:ext cx="4572032" cy="164307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Social effects of industrialisation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Urbanisation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More industrial workers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Growing middle classes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857232"/>
            <a:ext cx="4500594" cy="164307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Marxism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New radical ideas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0" y="2500306"/>
            <a:ext cx="4500562" cy="16430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Reactionary policies of Alexander III and chief minister Chief Minister </a:t>
            </a:r>
            <a:r>
              <a:rPr lang="en-GB" sz="2400" dirty="0" err="1" smtClean="0"/>
              <a:t>Pobedonostsev</a:t>
            </a:r>
            <a:endParaRPr lang="en-GB" sz="2400" dirty="0" smtClean="0"/>
          </a:p>
          <a:p>
            <a:endParaRPr lang="en-GB" sz="20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0" y="4286256"/>
            <a:ext cx="9072594" cy="25717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Combating opposition – Secret police 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Okhrana</a:t>
            </a:r>
            <a:r>
              <a:rPr lang="en-GB" sz="20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Intrusive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Find revolutionary activity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Communists, socialists, trade unions etc..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Torturing, executions and exile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40108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What were the reactionary policies?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-32" y="3143248"/>
            <a:ext cx="9144032" cy="78581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Land captains appointed by Tsarist </a:t>
            </a:r>
            <a:r>
              <a:rPr lang="en-GB" sz="2400" dirty="0" err="1" smtClean="0"/>
              <a:t>gov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Control courts, and local </a:t>
            </a:r>
            <a:r>
              <a:rPr lang="en-GB" sz="2000" dirty="0" err="1" smtClean="0"/>
              <a:t>gov</a:t>
            </a:r>
            <a:r>
              <a:rPr lang="en-GB" sz="2000" dirty="0" smtClean="0"/>
              <a:t> (</a:t>
            </a:r>
            <a:r>
              <a:rPr lang="en-GB" sz="2000" dirty="0" err="1" smtClean="0"/>
              <a:t>Zemstva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0" y="1928802"/>
            <a:ext cx="9144000" cy="50006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Gov direct control over police</a:t>
            </a:r>
            <a:endParaRPr lang="en-GB" sz="20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-32" y="428604"/>
            <a:ext cx="9144032" cy="78581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Harsher Sentencing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-32" y="2428868"/>
            <a:ext cx="9144032" cy="7143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Severe prison conditions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0" y="1214422"/>
            <a:ext cx="9144032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Special courts set up to try political offences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err="1" smtClean="0"/>
              <a:t>Lberal</a:t>
            </a:r>
            <a:r>
              <a:rPr lang="en-GB" dirty="0" smtClean="0"/>
              <a:t> judges removed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0" y="5643578"/>
            <a:ext cx="9144000" cy="78581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Peasant representation in </a:t>
            </a:r>
            <a:r>
              <a:rPr lang="en-GB" sz="2400" dirty="0" err="1" smtClean="0"/>
              <a:t>Zemstva</a:t>
            </a:r>
            <a:r>
              <a:rPr lang="en-GB" sz="2400" dirty="0" smtClean="0"/>
              <a:t> reduced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-32" y="3857628"/>
            <a:ext cx="9144032" cy="107157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err="1" smtClean="0"/>
              <a:t>Russification</a:t>
            </a:r>
            <a:r>
              <a:rPr lang="en-GB" sz="2400" dirty="0" smtClean="0"/>
              <a:t> – forced to learn language and culture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Discrimination and Anti-Semitism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5million Jews blamed for Russia's problems</a:t>
            </a:r>
            <a:endParaRPr lang="en-GB" sz="2000" dirty="0"/>
          </a:p>
        </p:txBody>
      </p:sp>
      <p:sp>
        <p:nvSpPr>
          <p:cNvPr id="13" name="Rounded Rectangle 12"/>
          <p:cNvSpPr/>
          <p:nvPr/>
        </p:nvSpPr>
        <p:spPr>
          <a:xfrm>
            <a:off x="0" y="4929198"/>
            <a:ext cx="9144032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University fees raised 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Tougher requirements and censorship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-32" y="6429396"/>
            <a:ext cx="9144000" cy="78581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Lower classes got secondary education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reforms were introduced, 1881 – 1904?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3071802" y="4071942"/>
            <a:ext cx="3000396" cy="278605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Peasant land bank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Allowed to buy land from land lords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6215106" y="1214422"/>
            <a:ext cx="2928926" cy="278608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Introduction of 11 ½ hour days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Largely ignored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1214422"/>
            <a:ext cx="2928958" cy="271464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Employment of children under 12 banned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-32" y="4071942"/>
            <a:ext cx="2928958" cy="278608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Factory inspections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3143272" y="1214422"/>
            <a:ext cx="2928926" cy="278608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Female workers in mines were banned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6143636" y="4071942"/>
            <a:ext cx="3000396" cy="278605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Peasants poll tax abolished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Nicholas II </a:t>
            </a:r>
            <a:r>
              <a:rPr lang="en-GB" sz="3200" dirty="0" smtClean="0"/>
              <a:t>1894-1917 </a:t>
            </a:r>
            <a:endParaRPr lang="en-GB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1500174"/>
            <a:ext cx="8429684" cy="50006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OVERVIEW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Did </a:t>
            </a:r>
            <a:r>
              <a:rPr lang="en-GB" sz="2000" dirty="0"/>
              <a:t>not want to be </a:t>
            </a:r>
            <a:r>
              <a:rPr lang="en-GB" sz="2000" dirty="0" smtClean="0"/>
              <a:t>Tsar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Unprepared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Autocratic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Believed </a:t>
            </a:r>
            <a:r>
              <a:rPr lang="en-GB" sz="2000" dirty="0"/>
              <a:t>in the Divine Right from tutor </a:t>
            </a:r>
            <a:r>
              <a:rPr lang="en-GB" sz="2000" dirty="0" err="1" smtClean="0"/>
              <a:t>Pobedonstev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Saw </a:t>
            </a:r>
            <a:r>
              <a:rPr lang="en-GB" sz="2000" dirty="0"/>
              <a:t>reform as a "senseless </a:t>
            </a:r>
            <a:r>
              <a:rPr lang="en-GB" sz="2000" dirty="0" smtClean="0"/>
              <a:t>dream“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Continued </a:t>
            </a:r>
            <a:r>
              <a:rPr lang="en-GB" sz="2000" dirty="0"/>
              <a:t>repression - extended </a:t>
            </a:r>
            <a:r>
              <a:rPr lang="en-GB" sz="2000" dirty="0" err="1" smtClean="0"/>
              <a:t>Russification</a:t>
            </a:r>
            <a:r>
              <a:rPr lang="en-GB" sz="2000" dirty="0" smtClean="0"/>
              <a:t>.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Could </a:t>
            </a:r>
            <a:r>
              <a:rPr lang="en-GB" sz="2000" dirty="0"/>
              <a:t>not maintain the </a:t>
            </a:r>
            <a:r>
              <a:rPr lang="en-GB" sz="2000" dirty="0" smtClean="0"/>
              <a:t>regime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Zemstva </a:t>
            </a:r>
            <a:r>
              <a:rPr lang="en-GB" sz="2000" dirty="0"/>
              <a:t>grew in power and strikes </a:t>
            </a:r>
            <a:r>
              <a:rPr lang="en-GB" sz="2000" dirty="0" smtClean="0"/>
              <a:t>increased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Peasant </a:t>
            </a:r>
            <a:r>
              <a:rPr lang="en-GB" sz="2000" dirty="0"/>
              <a:t>discontent grew from tax </a:t>
            </a:r>
            <a:r>
              <a:rPr lang="en-GB" sz="2000" dirty="0" smtClean="0"/>
              <a:t>burden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Land </a:t>
            </a:r>
            <a:r>
              <a:rPr lang="en-GB" sz="2000" dirty="0"/>
              <a:t>hunger resulted from an increase in </a:t>
            </a:r>
            <a:r>
              <a:rPr lang="en-GB" sz="2000" dirty="0" smtClean="0"/>
              <a:t>population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Loss </a:t>
            </a:r>
            <a:r>
              <a:rPr lang="en-GB" sz="2000" dirty="0"/>
              <a:t>of Russo-Japanese </a:t>
            </a:r>
            <a:r>
              <a:rPr lang="en-GB" sz="2000" dirty="0" smtClean="0"/>
              <a:t>war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Disorganised </a:t>
            </a:r>
            <a:r>
              <a:rPr lang="en-GB" sz="2000" dirty="0"/>
              <a:t>1905 revolution which was ended by the weakness of opposition and government concessions</a:t>
            </a:r>
            <a:endParaRPr lang="en-GB" sz="2000" dirty="0" smtClean="0"/>
          </a:p>
          <a:p>
            <a:pPr>
              <a:buFont typeface="Courier New" pitchFamily="49" charset="0"/>
              <a:buChar char="o"/>
            </a:pPr>
            <a:endParaRPr lang="en-GB" sz="20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7286644" y="142876"/>
            <a:ext cx="1714480" cy="5000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Part I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514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Nicholas II </a:t>
            </a:r>
            <a:r>
              <a:rPr lang="en-GB" sz="3200" dirty="0" smtClean="0"/>
              <a:t>1894-1917 </a:t>
            </a:r>
            <a:br>
              <a:rPr lang="en-GB" sz="3200" dirty="0" smtClean="0"/>
            </a:br>
            <a:r>
              <a:rPr lang="en-GB" sz="2700" dirty="0" smtClean="0"/>
              <a:t>(Part I - 1894-1906)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KEY DATES</a:t>
            </a:r>
            <a:endParaRPr lang="en-GB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1928802"/>
            <a:ext cx="8429684" cy="45720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GB" sz="2000" b="1" dirty="0" smtClean="0"/>
              <a:t>1894 – Nicholas II becomes Tsar</a:t>
            </a:r>
          </a:p>
          <a:p>
            <a:endParaRPr lang="en-GB" sz="2000" dirty="0" smtClean="0"/>
          </a:p>
          <a:p>
            <a:r>
              <a:rPr lang="en-GB" sz="2000" dirty="0" smtClean="0"/>
              <a:t>1902-5 – series of peasant uprisings</a:t>
            </a:r>
          </a:p>
          <a:p>
            <a:endParaRPr lang="en-GB" sz="2000" dirty="0" smtClean="0"/>
          </a:p>
          <a:p>
            <a:r>
              <a:rPr lang="en-GB" sz="2000" dirty="0" smtClean="0"/>
              <a:t>1903 – Worst wave of anti Semitic pogroms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1904-5 – Russo-Japanese war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Jan 1905 – Bloody Sunday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October 1905 – October manifesto</a:t>
            </a:r>
          </a:p>
          <a:p>
            <a:endParaRPr lang="en-GB" sz="2000" dirty="0" smtClean="0"/>
          </a:p>
          <a:p>
            <a:r>
              <a:rPr lang="en-GB" sz="2000" dirty="0" smtClean="0"/>
              <a:t>March 1906 – Fundamental laws</a:t>
            </a:r>
          </a:p>
        </p:txBody>
      </p:sp>
      <p:sp>
        <p:nvSpPr>
          <p:cNvPr id="8" name="Rectangle 7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Alexander II </a:t>
            </a:r>
            <a:r>
              <a:rPr lang="en-GB" sz="3200" dirty="0" smtClean="0"/>
              <a:t>1855-1881</a:t>
            </a:r>
            <a:endParaRPr lang="en-GB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1500174"/>
            <a:ext cx="8429684" cy="50006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OVERVIEW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Tsar liberator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Failed </a:t>
            </a:r>
            <a:r>
              <a:rPr lang="en-GB" sz="2000" dirty="0"/>
              <a:t>to provide long term </a:t>
            </a:r>
            <a:r>
              <a:rPr lang="en-GB" sz="2000" dirty="0" smtClean="0"/>
              <a:t>solutions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Emancipation </a:t>
            </a:r>
            <a:r>
              <a:rPr lang="en-GB" sz="2000" dirty="0"/>
              <a:t>of the serfs 1861 - peasants were allowed to but land from redemption payments to the state for </a:t>
            </a:r>
            <a:r>
              <a:rPr lang="en-GB" sz="2000" dirty="0" smtClean="0"/>
              <a:t>49years 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Established </a:t>
            </a:r>
            <a:r>
              <a:rPr lang="en-GB" sz="2000" dirty="0"/>
              <a:t>the zemstva; elected council, 40% voted by </a:t>
            </a:r>
            <a:r>
              <a:rPr lang="en-GB" sz="2000" dirty="0" smtClean="0"/>
              <a:t>peasants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Extended </a:t>
            </a:r>
            <a:r>
              <a:rPr lang="en-GB" sz="2000" dirty="0"/>
              <a:t>primary and secondary </a:t>
            </a:r>
            <a:r>
              <a:rPr lang="en-GB" sz="2000" dirty="0" smtClean="0"/>
              <a:t>education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Universities </a:t>
            </a:r>
            <a:r>
              <a:rPr lang="en-GB" sz="2000" dirty="0"/>
              <a:t>became autonomous and reduced class </a:t>
            </a:r>
            <a:r>
              <a:rPr lang="en-GB" sz="2000" dirty="0" smtClean="0"/>
              <a:t>bias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Increased </a:t>
            </a:r>
            <a:r>
              <a:rPr lang="en-GB" sz="2000" dirty="0"/>
              <a:t>criticism of </a:t>
            </a:r>
            <a:r>
              <a:rPr lang="en-GB" sz="2000" dirty="0" err="1" smtClean="0"/>
              <a:t>Tsarism</a:t>
            </a:r>
            <a:r>
              <a:rPr lang="en-GB" sz="2000" dirty="0" smtClean="0"/>
              <a:t> </a:t>
            </a:r>
            <a:r>
              <a:rPr lang="en-GB" sz="2000" dirty="0"/>
              <a:t>- peasants became indebted and led to rise of populist revolutionary </a:t>
            </a:r>
            <a:r>
              <a:rPr lang="en-GB" sz="2000" dirty="0" smtClean="0"/>
              <a:t>movements </a:t>
            </a:r>
            <a:r>
              <a:rPr lang="en-GB" sz="2000" dirty="0"/>
              <a:t>such as the </a:t>
            </a:r>
            <a:r>
              <a:rPr lang="en-GB" sz="2000" dirty="0" smtClean="0"/>
              <a:t>People's Will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</a:t>
            </a:r>
            <a:r>
              <a:rPr lang="en-GB" sz="2000" dirty="0" err="1" smtClean="0"/>
              <a:t>Zemztva</a:t>
            </a:r>
            <a:r>
              <a:rPr lang="en-GB" sz="2000" dirty="0" smtClean="0"/>
              <a:t> </a:t>
            </a:r>
            <a:r>
              <a:rPr lang="en-GB" sz="2000" dirty="0"/>
              <a:t>led to a desire for </a:t>
            </a:r>
            <a:r>
              <a:rPr lang="en-GB" sz="2000" dirty="0" smtClean="0"/>
              <a:t>democracy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Increased </a:t>
            </a:r>
            <a:r>
              <a:rPr lang="en-GB" sz="2000" dirty="0"/>
              <a:t>number of educated </a:t>
            </a:r>
            <a:r>
              <a:rPr lang="en-GB" sz="2000" dirty="0" smtClean="0"/>
              <a:t>people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Provided </a:t>
            </a:r>
            <a:r>
              <a:rPr lang="en-GB" sz="2000" dirty="0"/>
              <a:t>the potential for an organised party - not established </a:t>
            </a:r>
            <a:r>
              <a:rPr lang="en-GB" sz="2000" dirty="0" smtClean="0"/>
              <a:t>till </a:t>
            </a:r>
            <a:r>
              <a:rPr lang="en-GB" sz="2000" dirty="0"/>
              <a:t>20th </a:t>
            </a:r>
            <a:r>
              <a:rPr lang="en-GB" sz="2000" dirty="0" smtClean="0"/>
              <a:t>century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Assassinated </a:t>
            </a:r>
            <a:r>
              <a:rPr lang="en-GB" sz="2000" dirty="0"/>
              <a:t>1881 by People's Will</a:t>
            </a:r>
            <a:endParaRPr lang="en-GB" sz="2000" dirty="0" smtClean="0"/>
          </a:p>
          <a:p>
            <a:pPr algn="ctr"/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1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Why did war with Japan break out in 1904-5?</a:t>
            </a:r>
            <a:endParaRPr lang="en-GB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6286512" y="928670"/>
            <a:ext cx="2857488" cy="250033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Under estimation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Russians believed they would win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War would deflect attention from domestic problems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928670"/>
            <a:ext cx="3000396" cy="235745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Land Disputes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Japan believed Russia wanted to gain land in the far east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They had disputes over Korea and Manchuria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3143240" y="928670"/>
            <a:ext cx="3000396" cy="242889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Japan attacks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Japanese attacked the Russian fleet of port Arthur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3429000"/>
            <a:ext cx="8401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were the consequences of the war?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143636" y="4429132"/>
            <a:ext cx="3000364" cy="24288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Result to Russia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Humiliation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Forced to negotiate a peace treaty (Treaty of Portsmouth) and lost influence in the far east</a:t>
            </a:r>
            <a:endParaRPr lang="en-GB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3143240" y="4429132"/>
            <a:ext cx="2928958" cy="24288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Military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Army defeat in 1904 and 05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Total destruction of Russia's main fleet in May 1905 added to the revolutionary process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-32" y="4429132"/>
            <a:ext cx="3071834" cy="242886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Beginning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Early patriotism and support of the Tsar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War was a distraction from domestic problems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incidents followed Bloody Sunday?</a:t>
            </a:r>
            <a:endParaRPr lang="en-GB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0" y="3571876"/>
            <a:ext cx="9144000" cy="364333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As a result...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General strikes swept across Russia, Jan-Feb 1905 – 400,000 strikers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Union of unions formed – demanded reform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Sailors on the Potemkin Battleship mutinied – </a:t>
            </a:r>
            <a:r>
              <a:rPr lang="en-GB" sz="2000" dirty="0" err="1" smtClean="0"/>
              <a:t>Putilov</a:t>
            </a:r>
            <a:r>
              <a:rPr lang="en-GB" sz="2000" dirty="0" smtClean="0"/>
              <a:t> Plant strikes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All Russian Peasants union – demanded land reform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Railway Strike – turned into general strike – 2.7 million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Constitutional democratic Party formed – </a:t>
            </a:r>
            <a:r>
              <a:rPr lang="en-GB" sz="2000" dirty="0" err="1" smtClean="0"/>
              <a:t>Kadets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Soviet set up – workers council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Workers in Moscow set up </a:t>
            </a:r>
            <a:r>
              <a:rPr lang="en-GB" sz="2000" dirty="0" err="1" smtClean="0"/>
              <a:t>baracades</a:t>
            </a:r>
            <a:r>
              <a:rPr lang="en-GB" sz="2000" dirty="0" smtClean="0"/>
              <a:t> – fighting with police and soldiers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Peasant uprisings spread – 3000. – land lords houses property </a:t>
            </a:r>
            <a:r>
              <a:rPr lang="en-GB" sz="2000" dirty="0" err="1" smtClean="0"/>
              <a:t>runined</a:t>
            </a:r>
            <a:endParaRPr lang="en-GB" sz="2000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-32" y="785794"/>
            <a:ext cx="9144032" cy="307183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dirty="0" smtClean="0"/>
              <a:t>How did the 1905 Revolution start? </a:t>
            </a:r>
            <a:r>
              <a:rPr lang="en-GB" sz="2000" u="sng" dirty="0" smtClean="0"/>
              <a:t>Bloody Sunday-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Jan 1905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Demonstration lead by Father </a:t>
            </a:r>
            <a:r>
              <a:rPr lang="en-GB" sz="2000" dirty="0" err="1" smtClean="0"/>
              <a:t>Gapon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They demanded: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8hour working day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Elected assembly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Freedom of speech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150,000 protestors fired on by soldiers in front of Tsars winter palace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Up to 200 deaths 800 wounded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Why did Revolution occur in 1905?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3643306" y="3786190"/>
            <a:ext cx="5500694" cy="307181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Economic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Economic Slump – job loss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Poor harvests – starvation, disease, civil unrest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Population expansion lead to pressure on resources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Wittes</a:t>
            </a:r>
            <a:r>
              <a:rPr lang="en-GB" sz="2000" dirty="0" smtClean="0"/>
              <a:t> reforms affected the least paid the most – had to work</a:t>
            </a:r>
            <a:r>
              <a:rPr lang="en-GB" sz="2000" dirty="0"/>
              <a:t> </a:t>
            </a:r>
            <a:r>
              <a:rPr lang="en-GB" sz="2000" dirty="0" smtClean="0"/>
              <a:t>in bad conditions, low wages and high tax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Peasants – tax and redemption payments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0" y="1000108"/>
            <a:ext cx="7643834" cy="27146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Political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Revolutionary groups encouraged action against </a:t>
            </a:r>
            <a:r>
              <a:rPr lang="en-GB" sz="2000" dirty="0" err="1" smtClean="0"/>
              <a:t>Tsarism</a:t>
            </a:r>
            <a:r>
              <a:rPr lang="en-GB" sz="2000" dirty="0" smtClean="0"/>
              <a:t> – change only through revolution (SRs)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Military defeat with Japan – humiliation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Repression by </a:t>
            </a:r>
            <a:r>
              <a:rPr lang="en-GB" sz="2000" dirty="0" err="1" smtClean="0"/>
              <a:t>gov</a:t>
            </a:r>
            <a:r>
              <a:rPr lang="en-GB" sz="2000" dirty="0" smtClean="0"/>
              <a:t> – secret police and censorship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Disillusionment of middle class who were denied political outlet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Nationalism – non Russians angry at policies towards them (</a:t>
            </a:r>
            <a:r>
              <a:rPr lang="en-GB" sz="2000" dirty="0" err="1" smtClean="0"/>
              <a:t>Russification</a:t>
            </a:r>
            <a:r>
              <a:rPr lang="en-GB" sz="2000" dirty="0" smtClean="0"/>
              <a:t>)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643834" y="1357298"/>
            <a:ext cx="1500166" cy="178595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TRIGGER</a:t>
            </a:r>
            <a:endParaRPr lang="en-GB" sz="2000" dirty="0" smtClean="0"/>
          </a:p>
          <a:p>
            <a:pPr algn="ctr">
              <a:buFont typeface="Wingdings" pitchFamily="2" charset="2"/>
              <a:buChar char="§"/>
            </a:pPr>
            <a:r>
              <a:rPr lang="en-GB" sz="2000" dirty="0" smtClean="0"/>
              <a:t>Bloody Sunday</a:t>
            </a:r>
          </a:p>
          <a:p>
            <a:pPr algn="ctr">
              <a:buFont typeface="Wingdings" pitchFamily="2" charset="2"/>
              <a:buChar char="§"/>
            </a:pPr>
            <a:r>
              <a:rPr lang="en-GB" sz="2000" dirty="0" smtClean="0"/>
              <a:t>9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/22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Jan 1905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-32" y="3786190"/>
            <a:ext cx="3571900" cy="307183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Social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Poor living conditions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Poor working conditions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Peasants discontent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War left food shortage, high prices and unemployment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reforms did Nicholas allow and promise in response to the revolution?</a:t>
            </a:r>
            <a:endParaRPr lang="en-GB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6858016" y="1214422"/>
            <a:ext cx="2500330" cy="121444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Peasants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Redemption payments cancelled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0" y="1214422"/>
            <a:ext cx="3643306" cy="207170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Government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Nicholas accepted cabinet government and appointed Witte as his first prime minister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Had warned on verge of revolution</a:t>
            </a:r>
            <a:endParaRPr lang="en-GB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0" y="4214818"/>
            <a:ext cx="6357950" cy="2643182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And the opposition?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United at start of 1905 - Divided by end of 1905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Liberals accepted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St Petersburg soviet called general strike – not supported by workers and middle class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General strike called off – birth of new Russia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Trotsky and Lenin – granted constitution yet autocracy remains – granted everything yet granted nothing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-142908" y="3286124"/>
            <a:ext cx="6643734" cy="928694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Russian people reaction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Celebration – on streets of St Petersburg – sang, waved flags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6429388" y="2500306"/>
            <a:ext cx="2857520" cy="43576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The Fundamental Laws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Legislative power with </a:t>
            </a:r>
            <a:r>
              <a:rPr lang="en-GB" sz="2000" dirty="0" err="1" smtClean="0"/>
              <a:t>Duma</a:t>
            </a:r>
            <a:r>
              <a:rPr lang="en-GB" sz="2000" dirty="0" smtClean="0"/>
              <a:t> and council of empire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Tsar approves laws – without, a law cannot exist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Tsar can appoint and dismiss the president of the </a:t>
            </a:r>
            <a:r>
              <a:rPr lang="en-GB" sz="2000" dirty="0" err="1" smtClean="0"/>
              <a:t>Duma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Tsar can abolish </a:t>
            </a:r>
            <a:r>
              <a:rPr lang="en-GB" sz="2000" dirty="0" err="1" smtClean="0"/>
              <a:t>Duma</a:t>
            </a:r>
            <a:endParaRPr lang="en-GB" sz="20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3643306" y="1214422"/>
            <a:ext cx="3214710" cy="20717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October Manifesto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It Promised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Elected State </a:t>
            </a:r>
            <a:r>
              <a:rPr lang="en-GB" sz="2000" dirty="0" err="1" smtClean="0"/>
              <a:t>Duma</a:t>
            </a:r>
            <a:endParaRPr lang="en-GB" sz="2000" dirty="0" smtClean="0"/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Freedom of Assembly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Freedom of press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Freedom of speech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means of repression did Nicholas and Stolypin use?</a:t>
            </a:r>
            <a:endParaRPr lang="en-GB" sz="4000" dirty="0"/>
          </a:p>
        </p:txBody>
      </p:sp>
      <p:sp>
        <p:nvSpPr>
          <p:cNvPr id="7" name="Rounded Rectangle 6"/>
          <p:cNvSpPr/>
          <p:nvPr/>
        </p:nvSpPr>
        <p:spPr>
          <a:xfrm>
            <a:off x="-32" y="1214422"/>
            <a:ext cx="3500462" cy="100013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>
              <a:buFont typeface="Wingdings" pitchFamily="2" charset="2"/>
              <a:buChar char="§"/>
            </a:pPr>
            <a:r>
              <a:rPr lang="en-GB" sz="2000" dirty="0" smtClean="0"/>
              <a:t>Petersburg soviet closed down</a:t>
            </a:r>
            <a:endParaRPr lang="en-GB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3643306" y="1285860"/>
            <a:ext cx="2143140" cy="55721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u="sng" dirty="0" smtClean="0"/>
              <a:t>Laws</a:t>
            </a:r>
          </a:p>
          <a:p>
            <a:pPr algn="ctr"/>
            <a:r>
              <a:rPr lang="en-GB" sz="2400" dirty="0" smtClean="0"/>
              <a:t>Fundamental laws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Tsar issued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Limited </a:t>
            </a:r>
            <a:r>
              <a:rPr lang="en-GB" dirty="0" err="1" smtClean="0"/>
              <a:t>Duma</a:t>
            </a:r>
            <a:r>
              <a:rPr lang="en-GB" dirty="0" smtClean="0"/>
              <a:t> power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Tsar ultimate authority</a:t>
            </a:r>
          </a:p>
          <a:p>
            <a:pPr>
              <a:buFont typeface="Wingdings" pitchFamily="2" charset="2"/>
              <a:buChar char="§"/>
            </a:pPr>
            <a:endParaRPr lang="en-GB" dirty="0" smtClean="0"/>
          </a:p>
          <a:p>
            <a:pPr>
              <a:buFont typeface="Wingdings" pitchFamily="2" charset="2"/>
              <a:buChar char="§"/>
            </a:pP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Martial law declared</a:t>
            </a:r>
          </a:p>
          <a:p>
            <a:endParaRPr lang="en-GB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0" y="2214554"/>
            <a:ext cx="3571900" cy="464344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Uprising and Violence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Moscow uprising was bloodily put down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Over 1000 workers died – two weeks of street fighting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pPr algn="ctr"/>
            <a:r>
              <a:rPr lang="en-GB" sz="2400" dirty="0" smtClean="0"/>
              <a:t>Death penalty</a:t>
            </a:r>
          </a:p>
          <a:p>
            <a:pPr algn="ctr">
              <a:buFont typeface="Wingdings" pitchFamily="2" charset="2"/>
              <a:buChar char="§"/>
            </a:pPr>
            <a:r>
              <a:rPr lang="en-GB" sz="2000" dirty="0" smtClean="0"/>
              <a:t>Use of death penalty</a:t>
            </a:r>
          </a:p>
          <a:p>
            <a:pPr lvl="1" algn="ctr">
              <a:buFont typeface="Wingdings" pitchFamily="2" charset="2"/>
              <a:buChar char="§"/>
            </a:pPr>
            <a:r>
              <a:rPr lang="en-GB" sz="2000" dirty="0" smtClean="0"/>
              <a:t>5000 death sentences between 1907-09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5857916" y="1214422"/>
            <a:ext cx="3286084" cy="564357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Opposition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Arrests of opponents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200,000 political prisoners – 1908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1912 – Lena Goldfields massacre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200 strikers killed by soldiers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Strike for working conditions and living conditions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Caused widespread disgust – but not revolution</a:t>
            </a:r>
          </a:p>
          <a:p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Nicholas II </a:t>
            </a:r>
            <a:r>
              <a:rPr lang="en-GB" sz="3200" dirty="0" smtClean="0"/>
              <a:t>1905-1917</a:t>
            </a:r>
            <a:endParaRPr lang="en-GB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1500174"/>
            <a:ext cx="8429684" cy="50006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OVERVIEW</a:t>
            </a:r>
          </a:p>
          <a:p>
            <a:endParaRPr lang="en-GB" sz="2000" dirty="0" smtClean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Reforming </a:t>
            </a:r>
            <a:r>
              <a:rPr lang="en-GB" sz="2000" dirty="0"/>
              <a:t>concessions under the influence of </a:t>
            </a:r>
            <a:r>
              <a:rPr lang="en-GB" sz="2000" dirty="0" smtClean="0"/>
              <a:t>Witte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End </a:t>
            </a:r>
            <a:r>
              <a:rPr lang="en-GB" sz="2000" dirty="0"/>
              <a:t>of peasant </a:t>
            </a:r>
            <a:r>
              <a:rPr lang="en-GB" sz="2000" dirty="0" smtClean="0"/>
              <a:t>debt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October </a:t>
            </a:r>
            <a:r>
              <a:rPr lang="en-GB" sz="2000" dirty="0"/>
              <a:t>manifesto - creation of </a:t>
            </a:r>
            <a:r>
              <a:rPr lang="en-GB" sz="2000" dirty="0" err="1"/>
              <a:t>Duma</a:t>
            </a:r>
            <a:r>
              <a:rPr lang="en-GB" sz="2000" dirty="0"/>
              <a:t> (parliament) which pulled the Liberal movements </a:t>
            </a:r>
            <a:r>
              <a:rPr lang="en-GB" sz="2000" dirty="0" smtClean="0"/>
              <a:t>suit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Fundamental </a:t>
            </a:r>
            <a:r>
              <a:rPr lang="en-GB" sz="2000" dirty="0"/>
              <a:t>laws 1906 - limited legislative power of the </a:t>
            </a:r>
            <a:r>
              <a:rPr lang="en-GB" sz="2000" dirty="0" err="1" smtClean="0"/>
              <a:t>Duma</a:t>
            </a:r>
            <a:endParaRPr lang="en-GB" sz="2000" dirty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 </a:t>
            </a:r>
            <a:r>
              <a:rPr lang="en-GB" sz="2000" dirty="0" err="1" smtClean="0"/>
              <a:t>Stolypin's</a:t>
            </a:r>
            <a:r>
              <a:rPr lang="en-GB" sz="2000" dirty="0" smtClean="0"/>
              <a:t> restrictions </a:t>
            </a:r>
            <a:r>
              <a:rPr lang="en-GB" sz="2000" dirty="0"/>
              <a:t>made the </a:t>
            </a:r>
            <a:r>
              <a:rPr lang="en-GB" sz="2000" dirty="0" err="1"/>
              <a:t>Duma</a:t>
            </a:r>
            <a:r>
              <a:rPr lang="en-GB" sz="2000" dirty="0"/>
              <a:t> supportive of the </a:t>
            </a:r>
            <a:r>
              <a:rPr lang="en-GB" sz="2000" dirty="0" smtClean="0"/>
              <a:t>Tsar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/>
              <a:t> </a:t>
            </a:r>
            <a:r>
              <a:rPr lang="en-GB" sz="2000" dirty="0" smtClean="0"/>
              <a:t>The </a:t>
            </a:r>
            <a:r>
              <a:rPr lang="en-GB" sz="2000" dirty="0"/>
              <a:t>first agrarian reforms created by Stolypin - the Stolypin </a:t>
            </a:r>
            <a:r>
              <a:rPr lang="en-GB" sz="2000" dirty="0" smtClean="0"/>
              <a:t>system</a:t>
            </a:r>
          </a:p>
        </p:txBody>
      </p:sp>
      <p:sp>
        <p:nvSpPr>
          <p:cNvPr id="5" name="Rectangle 4"/>
          <p:cNvSpPr/>
          <p:nvPr/>
        </p:nvSpPr>
        <p:spPr>
          <a:xfrm>
            <a:off x="7286644" y="142876"/>
            <a:ext cx="1714480" cy="5000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Part II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5720" y="1714488"/>
            <a:ext cx="8429684" cy="42862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GB" sz="2000" dirty="0" smtClean="0"/>
              <a:t>May 1906 – Meeting of the First </a:t>
            </a:r>
            <a:r>
              <a:rPr lang="en-GB" sz="2000" dirty="0" err="1" smtClean="0"/>
              <a:t>Duma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1907 – Cancellation of redemption payments</a:t>
            </a:r>
          </a:p>
          <a:p>
            <a:endParaRPr lang="en-GB" sz="2000" dirty="0" smtClean="0"/>
          </a:p>
          <a:p>
            <a:r>
              <a:rPr lang="en-GB" sz="2000" dirty="0" smtClean="0"/>
              <a:t>April 1912 – Lena Goldfields massacre</a:t>
            </a:r>
          </a:p>
          <a:p>
            <a:endParaRPr lang="en-GB" sz="2000" dirty="0" smtClean="0"/>
          </a:p>
          <a:p>
            <a:r>
              <a:rPr lang="en-GB" sz="2000" b="1" dirty="0" smtClean="0"/>
              <a:t>August 1914 – Russia enters FWW</a:t>
            </a:r>
          </a:p>
          <a:p>
            <a:endParaRPr lang="en-GB" sz="2000" dirty="0" smtClean="0"/>
          </a:p>
          <a:p>
            <a:r>
              <a:rPr lang="en-GB" sz="2000" dirty="0" smtClean="0"/>
              <a:t>1915-16 – “ministerial leapfrogging” – changing ministers</a:t>
            </a:r>
          </a:p>
          <a:p>
            <a:endParaRPr lang="en-GB" sz="2000" dirty="0" smtClean="0"/>
          </a:p>
          <a:p>
            <a:r>
              <a:rPr lang="en-GB" sz="2000" b="1" dirty="0" smtClean="0"/>
              <a:t>18</a:t>
            </a:r>
            <a:r>
              <a:rPr lang="en-GB" sz="2000" b="1" baseline="30000" dirty="0" smtClean="0"/>
              <a:t>th</a:t>
            </a:r>
            <a:r>
              <a:rPr lang="en-GB" sz="2000" b="1" dirty="0" smtClean="0"/>
              <a:t> Feb – 3</a:t>
            </a:r>
            <a:r>
              <a:rPr lang="en-GB" sz="2000" b="1" baseline="30000" dirty="0" smtClean="0"/>
              <a:t>rd</a:t>
            </a:r>
            <a:r>
              <a:rPr lang="en-GB" sz="2000" b="1" dirty="0" smtClean="0"/>
              <a:t> March – February revolution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4366" y="214290"/>
            <a:ext cx="8229600" cy="1154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Nicholas II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1894-1917 </a:t>
            </a:r>
            <a:b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(Part II – 1906 - 1917)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KEY DATES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2892"/>
            <a:ext cx="840108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How did the Dumas operate?</a:t>
            </a:r>
            <a:endParaRPr lang="en-GB" sz="4000" dirty="0"/>
          </a:p>
        </p:txBody>
      </p:sp>
      <p:sp>
        <p:nvSpPr>
          <p:cNvPr id="7" name="Rounded Rectangle 6"/>
          <p:cNvSpPr/>
          <p:nvPr/>
        </p:nvSpPr>
        <p:spPr>
          <a:xfrm>
            <a:off x="-142876" y="738496"/>
            <a:ext cx="5429256" cy="364331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</a:t>
            </a:r>
            <a:r>
              <a:rPr lang="en-GB" sz="2400" dirty="0" err="1" smtClean="0"/>
              <a:t>Duma</a:t>
            </a:r>
            <a:r>
              <a:rPr lang="en-GB" sz="2400" dirty="0" smtClean="0"/>
              <a:t> – National hopes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April – June 1906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30% workers/</a:t>
            </a:r>
            <a:r>
              <a:rPr lang="en-GB" sz="2000" dirty="0" err="1" smtClean="0"/>
              <a:t>peasents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Majority of SRs, Bolsheviks Mensheviks, </a:t>
            </a:r>
            <a:r>
              <a:rPr lang="en-GB" sz="2000" dirty="0" err="1" smtClean="0"/>
              <a:t>Octoberists</a:t>
            </a:r>
            <a:r>
              <a:rPr lang="en-GB" sz="2000" dirty="0" smtClean="0"/>
              <a:t> etc.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Wanted: everyone to have a vote, Land reforms, Trade union rights, Release political prisoners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These were all rejected by Tsar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Dissolved by Tsar – too radical and demanding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5000628" y="738496"/>
            <a:ext cx="4500594" cy="378621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</a:t>
            </a:r>
            <a:r>
              <a:rPr lang="en-GB" sz="2400" dirty="0" err="1" smtClean="0"/>
              <a:t>Duma</a:t>
            </a:r>
            <a:r>
              <a:rPr lang="en-GB" sz="2400" dirty="0" smtClean="0"/>
              <a:t> – National anger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Feb – June 1907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Governments attempts to interfere with elections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Dissolved by Tsar after refusing to expel social democratic deputies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Liberal members reduced and left wingers increased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Stolypin dissolved – wanted to change voting system exclude large number voting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-142908" y="4167520"/>
            <a:ext cx="5572164" cy="342902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3</a:t>
            </a:r>
            <a:r>
              <a:rPr lang="en-GB" sz="2400" baseline="30000" dirty="0" smtClean="0"/>
              <a:t>rd</a:t>
            </a:r>
            <a:r>
              <a:rPr lang="en-GB" sz="2400" dirty="0" smtClean="0"/>
              <a:t> </a:t>
            </a:r>
            <a:r>
              <a:rPr lang="en-GB" sz="2400" dirty="0" err="1" smtClean="0"/>
              <a:t>Duma</a:t>
            </a:r>
            <a:r>
              <a:rPr lang="en-GB" sz="2400" dirty="0" smtClean="0"/>
              <a:t> – Lords and Lackeys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Nov 1907 – 1912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Agreed 2000-2500 </a:t>
            </a:r>
            <a:r>
              <a:rPr lang="en-GB" sz="2000" dirty="0" err="1" smtClean="0"/>
              <a:t>gov</a:t>
            </a:r>
            <a:r>
              <a:rPr lang="en-GB" sz="2000" dirty="0" smtClean="0"/>
              <a:t> proposals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Disputes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By the end not working – no control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More representation of nobility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Opposition parties (</a:t>
            </a:r>
            <a:r>
              <a:rPr lang="en-GB" sz="2000" dirty="0" err="1" smtClean="0"/>
              <a:t>Bols</a:t>
            </a:r>
            <a:r>
              <a:rPr lang="en-GB" sz="2000" dirty="0" smtClean="0"/>
              <a:t>..) now</a:t>
            </a:r>
          </a:p>
          <a:p>
            <a:r>
              <a:rPr lang="en-GB" sz="2000" dirty="0" smtClean="0"/>
              <a:t>outnumbered by reactionaries and nationalists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5072066" y="4381834"/>
            <a:ext cx="4714908" cy="321471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</a:t>
            </a:r>
            <a:r>
              <a:rPr lang="en-GB" sz="2400" dirty="0" err="1" smtClean="0"/>
              <a:t>Duma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November 1912- August 1917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Rift between left and right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Number of radicals increased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Duma</a:t>
            </a:r>
            <a:r>
              <a:rPr lang="en-GB" sz="2000" dirty="0" smtClean="0"/>
              <a:t> ignored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Workers took initiative –strike </a:t>
            </a:r>
          </a:p>
          <a:p>
            <a:r>
              <a:rPr lang="en-GB" sz="2000" dirty="0" smtClean="0"/>
              <a:t>activity and direct action</a:t>
            </a:r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agrarian reforms were introduced by Stolypin?</a:t>
            </a:r>
            <a:endParaRPr lang="en-GB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0" y="2857496"/>
            <a:ext cx="4286248" cy="41434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Success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Immediate impact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15% of the peasantry took up new opportunities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1914 – 25% left communes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10% consolidated their holdings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Land banks set up to help peasants become owners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1907 – redemption payments abolished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Nobility support – revolution less likely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286248" y="2857496"/>
            <a:ext cx="4857784" cy="421484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Limitations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Not total success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After initial rush applications to leave and consolidate declined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Stolypins</a:t>
            </a:r>
            <a:r>
              <a:rPr lang="en-GB" sz="2000" dirty="0" smtClean="0"/>
              <a:t> peasants became more prosperous (ones who took advantage)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14% of communal land passed onto private ownership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Strip farming carried on and wouldn't give up security of the </a:t>
            </a:r>
            <a:r>
              <a:rPr lang="en-GB" sz="2000" dirty="0" err="1" smtClean="0"/>
              <a:t>mir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Couldn't build large farms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Poor and landless peasants - alienated</a:t>
            </a:r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-32" y="1158750"/>
            <a:ext cx="9144032" cy="16430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GB" sz="2000" b="1" dirty="0" smtClean="0"/>
              <a:t>Aims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Goal to transform traditional agriculture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Abolish communal system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Aimed to create a new type of peasant class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“Wager on the strong and sober” - Stolypin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-285784" y="-642966"/>
            <a:ext cx="5357850" cy="814393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en-GB" sz="2400" dirty="0" smtClean="0"/>
          </a:p>
          <a:p>
            <a:pPr algn="ctr"/>
            <a:endParaRPr lang="en-GB" sz="2400" dirty="0" smtClean="0"/>
          </a:p>
          <a:p>
            <a:pPr algn="ctr"/>
            <a:r>
              <a:rPr lang="en-GB" sz="2400" dirty="0" smtClean="0"/>
              <a:t>Positives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Some increasingly prosperous peasants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Rapidly growing industry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Improving working and living conditions for some – high inflation, no real improvement in their living standards 1905-14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Peasants became richer, gained freedom to buy land, travel and more independence (peasants)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Health service, education, wages (workers)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Professional job expansion, support conservative outlook (middle class)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Stolypins</a:t>
            </a:r>
            <a:r>
              <a:rPr lang="en-GB" sz="2000" dirty="0" smtClean="0"/>
              <a:t> necktie, 3,000 hung, military courts, repression – </a:t>
            </a:r>
            <a:r>
              <a:rPr lang="en-GB" sz="2000" dirty="0" err="1" smtClean="0"/>
              <a:t>okrana</a:t>
            </a:r>
            <a:r>
              <a:rPr lang="en-GB" sz="2000" dirty="0" smtClean="0"/>
              <a:t>, </a:t>
            </a:r>
            <a:r>
              <a:rPr lang="en-GB" sz="2000" dirty="0" err="1" smtClean="0"/>
              <a:t>Duma</a:t>
            </a:r>
            <a:r>
              <a:rPr lang="en-GB" sz="2000" dirty="0" smtClean="0"/>
              <a:t> (less political opposition)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Banks, oil (second to Texas) 100% increase in production, coal increase – fourth largest (economic growth)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Duma</a:t>
            </a:r>
            <a:r>
              <a:rPr lang="en-GB" sz="2000" dirty="0" smtClean="0"/>
              <a:t> succeeds in land reform, autocrat evolution, loyalty (stability)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pPr algn="ctr"/>
            <a:endParaRPr lang="en-GB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71406" y="7715304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b="1" dirty="0" smtClean="0"/>
              <a:t>Lena Goldfield Massacre - 1912</a:t>
            </a:r>
          </a:p>
          <a:p>
            <a:pPr algn="ctr"/>
            <a:endParaRPr lang="en-GB" sz="2400" b="1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Gold miners</a:t>
            </a:r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Long hours</a:t>
            </a:r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Low pay</a:t>
            </a:r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Bolsheviks help</a:t>
            </a:r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Troops opened fire on protestors</a:t>
            </a:r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500 killed</a:t>
            </a:r>
          </a:p>
          <a:p>
            <a:pPr>
              <a:buFont typeface="Courier New" pitchFamily="49" charset="0"/>
              <a:buChar char="o"/>
            </a:pPr>
            <a:endParaRPr lang="en-GB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GB" sz="2400" dirty="0" smtClean="0"/>
              <a:t>Tsars Mother – “We are going to great steps towards some kind of catastrophe”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43470" y="-642966"/>
            <a:ext cx="4786314" cy="81439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en-GB" sz="2400" dirty="0" smtClean="0"/>
          </a:p>
          <a:p>
            <a:pPr algn="ctr"/>
            <a:endParaRPr lang="en-GB" sz="2400" dirty="0" smtClean="0"/>
          </a:p>
          <a:p>
            <a:pPr algn="ctr"/>
            <a:r>
              <a:rPr lang="en-GB" sz="2400" dirty="0" smtClean="0"/>
              <a:t>Negatives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Industry still small and inefficient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Agricultural production remained low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Repression did not get rid of opposition –opposition went underground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4/5 still peasants, 60% illiterate, Serbia land taken, increase gap between rich and poor – gained little from boom (peasants)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 trade unions, grim conditions, low education, 1912-14 3mill involved in strike, inflation, Lena goldfields(wk)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Minority, growth in rev. Ideas – Marxism, Bolsheviks etc. (M/class)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inflation, unstable econ, communications not passed on(economic growth)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Duma</a:t>
            </a:r>
            <a:r>
              <a:rPr lang="en-GB" sz="2000" dirty="0" smtClean="0"/>
              <a:t>-lack of power + </a:t>
            </a:r>
            <a:r>
              <a:rPr lang="en-GB" sz="2000" dirty="0" err="1" smtClean="0"/>
              <a:t>abollished</a:t>
            </a:r>
            <a:r>
              <a:rPr lang="en-GB" sz="2000" dirty="0" smtClean="0"/>
              <a:t>, fundamental laws, unfair trials, Tsar threat (stability)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000496" y="-714404"/>
            <a:ext cx="1428760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was the condition of Russia in 1914?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Alexander II </a:t>
            </a:r>
            <a:r>
              <a:rPr lang="en-GB" sz="3200" dirty="0" smtClean="0"/>
              <a:t>1855-1881</a:t>
            </a:r>
            <a:br>
              <a:rPr lang="en-GB" sz="3200" dirty="0" smtClean="0"/>
            </a:br>
            <a:r>
              <a:rPr lang="en-GB" sz="3200" dirty="0" smtClean="0"/>
              <a:t>KEY DATES</a:t>
            </a:r>
            <a:endParaRPr lang="en-GB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2071678"/>
            <a:ext cx="8429684" cy="37862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GB" sz="2000" b="1" dirty="0" smtClean="0"/>
              <a:t>1855 - Alexander II becomes Tsar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1861 – Emancipation of serfs</a:t>
            </a:r>
          </a:p>
          <a:p>
            <a:endParaRPr lang="en-GB" sz="2000" dirty="0" smtClean="0"/>
          </a:p>
          <a:p>
            <a:r>
              <a:rPr lang="en-GB" sz="2000" dirty="0" smtClean="0"/>
              <a:t>1863 – What is to be done? Published</a:t>
            </a:r>
          </a:p>
          <a:p>
            <a:endParaRPr lang="en-GB" sz="2000" dirty="0" smtClean="0"/>
          </a:p>
          <a:p>
            <a:r>
              <a:rPr lang="en-GB" sz="2000" dirty="0" smtClean="0"/>
              <a:t>1870-3 – Railway Mania years</a:t>
            </a:r>
          </a:p>
          <a:p>
            <a:endParaRPr lang="en-GB" sz="2000" dirty="0" smtClean="0"/>
          </a:p>
          <a:p>
            <a:r>
              <a:rPr lang="en-GB" sz="2000" dirty="0" smtClean="0"/>
              <a:t>1877 – Political trials of the populists who had “gone to the people”</a:t>
            </a:r>
          </a:p>
          <a:p>
            <a:endParaRPr lang="en-GB" sz="2000" dirty="0" smtClean="0"/>
          </a:p>
          <a:p>
            <a:r>
              <a:rPr lang="en-GB" sz="2000" b="1" dirty="0" smtClean="0"/>
              <a:t>March 1881 – Alexander II assassinated</a:t>
            </a:r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8580" y="-16"/>
            <a:ext cx="9572692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How had Russia developed economically by </a:t>
            </a:r>
            <a:br>
              <a:rPr lang="en-GB" sz="4000" dirty="0" smtClean="0"/>
            </a:br>
            <a:r>
              <a:rPr lang="en-GB" sz="4000" dirty="0" smtClean="0"/>
              <a:t>1914?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4572000" y="1071546"/>
            <a:ext cx="4572032" cy="678661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Undeveloped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Industry only employed 5% of population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Population explosion – crisis in agriculture and poor working/living conditions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Regime still reliant on depression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 trade unions or legal protection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At mercy of employers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Wages rose but so did inflation</a:t>
            </a:r>
            <a:r>
              <a:rPr lang="en-GB" sz="2000" dirty="0"/>
              <a:t> </a:t>
            </a:r>
            <a:r>
              <a:rPr lang="en-GB" sz="2000" dirty="0" smtClean="0"/>
              <a:t>-40%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Some areas better than others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Conditions grim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Low levels of education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Lena goldfields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3 million workers </a:t>
            </a:r>
            <a:r>
              <a:rPr lang="en-GB" sz="2000" dirty="0" err="1" smtClean="0"/>
              <a:t>invloved</a:t>
            </a:r>
            <a:r>
              <a:rPr lang="en-GB" sz="2000" dirty="0" smtClean="0"/>
              <a:t> in strike activity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4/5 Russian pop. Still peasants – lack of development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32" y="1071546"/>
            <a:ext cx="4572032" cy="678661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Developed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Exports growing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Economy growing 8.8% per year – more than western rivals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largest industrial power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Expanded enterprises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State money into heavy industry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largest coal producer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Neglect light industry – grew with consumer demand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State revenue doubled – 4bil roubles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2393 banks by 1914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Factories rise – 2300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Extension of health services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1912- health insurance </a:t>
            </a:r>
            <a:r>
              <a:rPr lang="en-GB" sz="2000" dirty="0" err="1" smtClean="0"/>
              <a:t>estab</a:t>
            </a:r>
            <a:r>
              <a:rPr lang="en-GB" sz="20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10years compulsory education -77% growth in pupils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1914 – 40% literacy rate increase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Why was </a:t>
            </a:r>
            <a:r>
              <a:rPr lang="en-GB" sz="4000" dirty="0" err="1" smtClean="0"/>
              <a:t>Tsarism</a:t>
            </a:r>
            <a:r>
              <a:rPr lang="en-GB" sz="4000" dirty="0" smtClean="0"/>
              <a:t> able to survive up to 1914?</a:t>
            </a:r>
            <a:endParaRPr lang="en-GB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5214942" y="857232"/>
            <a:ext cx="3929058" cy="60007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Growing support for the government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Governmental reforms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Education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taxation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Stolypin worked with 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and 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Dumas – changed electoral system, co-operation with the Tsars government - more willing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Liberals (</a:t>
            </a:r>
            <a:r>
              <a:rPr lang="en-GB" sz="2000" dirty="0" err="1" smtClean="0"/>
              <a:t>octoberists</a:t>
            </a:r>
            <a:r>
              <a:rPr lang="en-GB" sz="2000" dirty="0" smtClean="0"/>
              <a:t>/</a:t>
            </a:r>
            <a:r>
              <a:rPr lang="en-GB" sz="2000" dirty="0" err="1" smtClean="0"/>
              <a:t>kadets</a:t>
            </a:r>
            <a:r>
              <a:rPr lang="en-GB" sz="2000" dirty="0" smtClean="0"/>
              <a:t>) – to work with Tsars government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Advance in industrialisation and economic growth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Increased workers standard of living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-32" y="857232"/>
            <a:ext cx="5143536" cy="600079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Decline in support for revolutionary groups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Repression of revolutionary groups – authorities successful, secret police infiltration – Lenin, SRs etc. Exiled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1444 people hung in 1907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Arrests and </a:t>
            </a:r>
            <a:r>
              <a:rPr lang="en-GB" sz="2000" dirty="0" err="1" smtClean="0"/>
              <a:t>speady</a:t>
            </a:r>
            <a:r>
              <a:rPr lang="en-GB" sz="2000" dirty="0" smtClean="0"/>
              <a:t> trials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3000 suspects convicted and executed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Groups divided –RSDLP into Bolsheviks and Mensheviks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Loss of support – dropped from 150,000 in 1905 to 10,000 in 1914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en-GB" sz="2000" dirty="0" err="1" smtClean="0"/>
              <a:t>Duma</a:t>
            </a:r>
            <a:r>
              <a:rPr lang="en-GB" sz="2000" dirty="0" smtClean="0"/>
              <a:t> only 13 seats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Most wanted to get on with the difficult task of living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SR’s – not clear how they would bring change</a:t>
            </a:r>
          </a:p>
          <a:p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14338"/>
            <a:ext cx="914400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Situation in March 1917</a:t>
            </a:r>
            <a:endParaRPr lang="en-GB" sz="4000" dirty="0"/>
          </a:p>
        </p:txBody>
      </p:sp>
      <p:sp>
        <p:nvSpPr>
          <p:cNvPr id="11" name="Rounded Rectangle 10"/>
          <p:cNvSpPr/>
          <p:nvPr/>
        </p:nvSpPr>
        <p:spPr>
          <a:xfrm>
            <a:off x="0" y="4643446"/>
            <a:ext cx="9144032" cy="11430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Armed forces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Poorly equipped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Conscription 				- Refused orders – don’t remain loyal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0" y="2500306"/>
            <a:ext cx="9144000" cy="135732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Royal Family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Unpopular – blamed military failings on Nic	-Dislike Tsarina- German spy?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Final straw to let Rasputin and Tsarina take over – lost support and nobility support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-32" y="1428736"/>
            <a:ext cx="9144032" cy="107157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Social and Economic discontent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Only 9% of Russia mobilised 	-Women and children took over work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People in army relieved pop. Pressures	-produce less goods</a:t>
            </a:r>
            <a:endParaRPr lang="en-GB" sz="2000" dirty="0"/>
          </a:p>
        </p:txBody>
      </p:sp>
      <p:sp>
        <p:nvSpPr>
          <p:cNvPr id="14" name="Rounded Rectangle 13"/>
          <p:cNvSpPr/>
          <p:nvPr/>
        </p:nvSpPr>
        <p:spPr>
          <a:xfrm>
            <a:off x="-32" y="3571876"/>
            <a:ext cx="9144032" cy="107157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Liberal opposition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Unsuccessful </a:t>
            </a:r>
            <a:r>
              <a:rPr lang="en-GB" sz="2000" dirty="0" err="1" smtClean="0"/>
              <a:t>Duma</a:t>
            </a:r>
            <a:r>
              <a:rPr lang="en-GB" sz="2000" dirty="0" smtClean="0"/>
              <a:t> – overruled and abolished	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Split, radical action and compromised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0" y="5786454"/>
            <a:ext cx="9144032" cy="10715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War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Early patriotism	-food shortage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High deaths	-opposition 		(similar to 1905 revolution but larger scale)</a:t>
            </a:r>
          </a:p>
          <a:p>
            <a:endParaRPr lang="en-GB" dirty="0" smtClean="0"/>
          </a:p>
        </p:txBody>
      </p:sp>
      <p:sp>
        <p:nvSpPr>
          <p:cNvPr id="16" name="Rounded Rectangle 15"/>
          <p:cNvSpPr/>
          <p:nvPr/>
        </p:nvSpPr>
        <p:spPr>
          <a:xfrm>
            <a:off x="0" y="714356"/>
            <a:ext cx="9144032" cy="7143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Tsars actions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Not listen to reform, close </a:t>
            </a:r>
            <a:r>
              <a:rPr lang="en-GB" sz="2000" dirty="0" err="1" smtClean="0"/>
              <a:t>duma</a:t>
            </a:r>
            <a:r>
              <a:rPr lang="en-GB" sz="2000" dirty="0" smtClean="0"/>
              <a:t>, reassert authority by joining front line 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4714884"/>
            <a:ext cx="9144032" cy="107157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Effects of war at home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Food and fuel shortage		- prohibition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Inflation			-unemployment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0" y="2500306"/>
            <a:ext cx="9144000" cy="135732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Loss of support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Middle classes wanted a greater say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Resentment towards Tsarina and Rasputin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Harsh winters of 1916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1571612"/>
            <a:ext cx="9144032" cy="107157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Revolution begins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International woman's day- Tsar order to use force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Putliov</a:t>
            </a:r>
            <a:r>
              <a:rPr lang="en-GB" sz="2000" dirty="0" smtClean="0"/>
              <a:t> works strike in Petrograd – 40,000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-32" y="3857628"/>
            <a:ext cx="9144032" cy="85725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Tsar goes to front line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Personal responsibility – Tsarina and Rasputin left to run country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786454"/>
            <a:ext cx="9144032" cy="10715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The effects of war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err="1" smtClean="0"/>
              <a:t>Deafeats</a:t>
            </a:r>
            <a:r>
              <a:rPr lang="en-GB" dirty="0" smtClean="0"/>
              <a:t> at </a:t>
            </a:r>
            <a:r>
              <a:rPr lang="en-GB" dirty="0" err="1" smtClean="0"/>
              <a:t>Tannenberg</a:t>
            </a:r>
            <a:r>
              <a:rPr lang="en-GB" dirty="0" smtClean="0"/>
              <a:t> + </a:t>
            </a:r>
            <a:r>
              <a:rPr lang="en-GB" dirty="0" err="1" smtClean="0"/>
              <a:t>Masurian</a:t>
            </a:r>
            <a:r>
              <a:rPr lang="en-GB" dirty="0" smtClean="0"/>
              <a:t> lakes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1 million+ casualties or prisoners of war by 1914</a:t>
            </a:r>
          </a:p>
          <a:p>
            <a:endParaRPr lang="en-GB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0" y="928670"/>
            <a:ext cx="9144032" cy="7143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Army takes side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Feb – army refuse to obey orders – some shot officers and joined demonstrations </a:t>
            </a:r>
            <a:endParaRPr lang="en-GB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-111376" y="0"/>
            <a:ext cx="9358378" cy="92867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b="1" u="sng" dirty="0" smtClean="0"/>
              <a:t>Tsar Abdication</a:t>
            </a:r>
            <a:endParaRPr lang="en-GB" sz="2000" b="1" u="sng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Railway workers refused Tsar entrance to Petrograd</a:t>
            </a:r>
            <a:r>
              <a:rPr lang="en-GB" sz="2000" dirty="0"/>
              <a:t> </a:t>
            </a:r>
            <a:r>
              <a:rPr lang="en-GB" sz="2000" dirty="0" smtClean="0"/>
              <a:t>–Tsar abdicates and exiled -Siberia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6286512" y="3643314"/>
            <a:ext cx="5143536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1438" y="1071570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IN DEATAIL – </a:t>
            </a:r>
            <a:r>
              <a:rPr lang="en-GB" sz="2000" b="1" dirty="0" err="1" smtClean="0"/>
              <a:t>Masurian</a:t>
            </a:r>
            <a:r>
              <a:rPr lang="en-GB" sz="2000" b="1" dirty="0" smtClean="0"/>
              <a:t> Lakes and </a:t>
            </a:r>
            <a:r>
              <a:rPr lang="en-GB" sz="2000" b="1" dirty="0" err="1" smtClean="0"/>
              <a:t>Tannenberg</a:t>
            </a:r>
            <a:endParaRPr lang="en-GB" sz="2000" b="1" dirty="0" smtClean="0"/>
          </a:p>
          <a:p>
            <a:pPr algn="ctr"/>
            <a:endParaRPr lang="en-GB" sz="2000" b="1" dirty="0" smtClean="0"/>
          </a:p>
          <a:p>
            <a:r>
              <a:rPr lang="en-GB" sz="2000" dirty="0" err="1" smtClean="0"/>
              <a:t>Masurian</a:t>
            </a:r>
            <a:r>
              <a:rPr lang="en-GB" sz="2000" dirty="0" smtClean="0"/>
              <a:t> lake and </a:t>
            </a:r>
            <a:r>
              <a:rPr lang="en-GB" sz="2000" dirty="0" err="1" smtClean="0"/>
              <a:t>Tannenberg</a:t>
            </a:r>
            <a:r>
              <a:rPr lang="en-GB" sz="2000" dirty="0" smtClean="0"/>
              <a:t> battles: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Suffered humiliating defeats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1 million losses and casualties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Large majority of the killed were inexperienced soldiers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Drop in moral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Low intake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Desertion and mutinies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Not properly equipped – clothing, two riffles between three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Communication problems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Nic II went to front line – questioning of Tsars capability – personally responsible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Mobilised 15million men between 1914 and 1917 – Positive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Began to make 10,000 riffles a month - Positive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Provisional Government </a:t>
            </a:r>
            <a:r>
              <a:rPr lang="en-GB" sz="3200" dirty="0" smtClean="0"/>
              <a:t>1917+</a:t>
            </a:r>
            <a:endParaRPr lang="en-GB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1500174"/>
            <a:ext cx="8429684" cy="50006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OVERVIEW</a:t>
            </a:r>
          </a:p>
          <a:p>
            <a:pPr algn="ctr"/>
            <a:endParaRPr lang="en-GB" sz="2000" b="1" dirty="0" smtClean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Sometimes known as the "Kerensky Government" after its leader. 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It lasted approximately eight months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Led by socialist Alexander Kerensky, a prominent member of the </a:t>
            </a:r>
            <a:r>
              <a:rPr lang="en-GB" sz="2000" dirty="0" err="1" smtClean="0"/>
              <a:t>Duma</a:t>
            </a:r>
            <a:r>
              <a:rPr lang="en-GB" sz="2000" dirty="0" smtClean="0"/>
              <a:t> and a leader of the movement to unseat the Tsar. 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The Provisional Government was unable to make decisive policy decisions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This weakness left the government open to strong challenges from both the right and the left. 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The period of competition for authority ended in late October 1917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Bolsheviks routed the ministers of the Provisional Government in the events known as the October Revolution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They then placed power in the hands of the soviets, or "workers councils," which they largely controlled.</a:t>
            </a:r>
          </a:p>
        </p:txBody>
      </p:sp>
      <p:sp>
        <p:nvSpPr>
          <p:cNvPr id="6" name="Rectangle 5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Provisional Government </a:t>
            </a:r>
            <a:r>
              <a:rPr lang="en-GB" sz="3200" dirty="0" smtClean="0"/>
              <a:t>1917+</a:t>
            </a:r>
            <a:br>
              <a:rPr lang="en-GB" sz="3200" dirty="0" smtClean="0"/>
            </a:br>
            <a:r>
              <a:rPr lang="en-GB" sz="3200" dirty="0" smtClean="0"/>
              <a:t>KEY DATES</a:t>
            </a:r>
            <a:endParaRPr lang="en-GB" sz="4000" dirty="0"/>
          </a:p>
        </p:txBody>
      </p:sp>
      <p:sp>
        <p:nvSpPr>
          <p:cNvPr id="4" name="Rounded Rectangle 3"/>
          <p:cNvSpPr/>
          <p:nvPr/>
        </p:nvSpPr>
        <p:spPr>
          <a:xfrm>
            <a:off x="285720" y="2071678"/>
            <a:ext cx="8429684" cy="37862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GB" sz="2000" dirty="0" smtClean="0"/>
              <a:t>27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Feb 1917 – First meeting of Petrograd soviet (workers, sailors etc.)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27</a:t>
            </a:r>
            <a:r>
              <a:rPr lang="en-GB" sz="2000" b="1" baseline="30000" dirty="0" smtClean="0"/>
              <a:t>th</a:t>
            </a:r>
            <a:r>
              <a:rPr lang="en-GB" sz="2000" b="1" dirty="0" smtClean="0"/>
              <a:t> Feb 1917 – Provisional Government established</a:t>
            </a:r>
          </a:p>
          <a:p>
            <a:endParaRPr lang="en-GB" sz="2000" dirty="0" smtClean="0"/>
          </a:p>
          <a:p>
            <a:r>
              <a:rPr lang="en-GB" sz="2000" dirty="0" smtClean="0"/>
              <a:t>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April 1917 – </a:t>
            </a:r>
            <a:r>
              <a:rPr lang="en-GB" sz="2000" dirty="0" err="1" smtClean="0"/>
              <a:t>Lenins</a:t>
            </a:r>
            <a:r>
              <a:rPr lang="en-GB" sz="2000" dirty="0" smtClean="0"/>
              <a:t> return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3</a:t>
            </a:r>
            <a:r>
              <a:rPr lang="en-GB" sz="2000" b="1" baseline="30000" dirty="0" smtClean="0"/>
              <a:t>rd</a:t>
            </a:r>
            <a:r>
              <a:rPr lang="en-GB" sz="2000" b="1" dirty="0" smtClean="0"/>
              <a:t>-6</a:t>
            </a:r>
            <a:r>
              <a:rPr lang="en-GB" sz="2000" b="1" baseline="30000" dirty="0" smtClean="0"/>
              <a:t>th</a:t>
            </a:r>
            <a:r>
              <a:rPr lang="en-GB" sz="2000" b="1" dirty="0" smtClean="0"/>
              <a:t> July 1917 – the July Days</a:t>
            </a:r>
          </a:p>
          <a:p>
            <a:endParaRPr lang="en-GB" sz="2000" b="1" dirty="0" smtClean="0"/>
          </a:p>
          <a:p>
            <a:r>
              <a:rPr lang="en-GB" sz="2000" b="1" dirty="0" smtClean="0"/>
              <a:t>August 1917 – Kornilov revolt</a:t>
            </a:r>
          </a:p>
          <a:p>
            <a:endParaRPr lang="en-GB" sz="2000" dirty="0" smtClean="0"/>
          </a:p>
          <a:p>
            <a:r>
              <a:rPr lang="en-GB" sz="2000" dirty="0" smtClean="0"/>
              <a:t>24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Oct 1917 – Members of the red guard seize key points in Petrograd</a:t>
            </a:r>
          </a:p>
          <a:p>
            <a:endParaRPr lang="en-GB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85474" y="114740"/>
            <a:ext cx="8929718" cy="6643710"/>
          </a:xfrm>
          <a:prstGeom prst="rect">
            <a:avLst/>
          </a:prstGeom>
          <a:noFill/>
          <a:ln w="984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was the impact of the FWW - Military</a:t>
            </a:r>
            <a:endParaRPr lang="en-GB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6143636" y="1214422"/>
            <a:ext cx="3000396" cy="385765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Faith in the Tsar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Lost as commander in chief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Made the decision to join and command the Russian armed forces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3071802" y="1214422"/>
            <a:ext cx="3000396" cy="385765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Losses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1.6 million deaths by 1917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3.9 million wounded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2.4 million taken prisoner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Mass mutinies</a:t>
            </a:r>
          </a:p>
          <a:p>
            <a:endParaRPr lang="en-GB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-32" y="1214422"/>
            <a:ext cx="3000364" cy="56435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Defeats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Only 8.8% mobilised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Compared to Germanys 20.5%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Lacked equipment and admin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Within first two years met demands - but after huge shortages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Lacked equipment and admin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Food shortages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Attitude turned to pessimism and defeatism</a:t>
            </a:r>
          </a:p>
          <a:p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3071802" y="5214950"/>
            <a:ext cx="6072198" cy="150019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 anchorCtr="1"/>
          <a:lstStyle/>
          <a:p>
            <a:r>
              <a:rPr lang="en-GB" sz="2000" b="1" dirty="0" smtClean="0"/>
              <a:t>Stone</a:t>
            </a:r>
            <a:r>
              <a:rPr lang="en-GB" sz="2000" dirty="0" smtClean="0"/>
              <a:t> – some historians may have exaggerated Russia's weakness in 1917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715140" y="1285860"/>
            <a:ext cx="2286016" cy="55721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Fuel Shortages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The lack of coal increase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Hugely affect transport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Moscow and Petrograd got 1/3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of the fuel it needed</a:t>
            </a:r>
          </a:p>
          <a:p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3000364" y="1285860"/>
            <a:ext cx="3571900" cy="55721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Transport/Food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Disruption of rails caused massive food shortages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By 1914 Russia had 44,000 miles of railway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Huge pressures to transport troops and food to front line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Food left to rot as the side of rail – breakdowns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Petrograd and Moscow got 1/3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of the food it needed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Hunger/famine reality of war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Lack of resources for the population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71438" y="1285860"/>
            <a:ext cx="2786050" cy="55721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Cost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Inflation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 three years meat prices rose by 232%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1.5 billion roubles spent on war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High taxation and borrowing from abroad gave Russia the funds it needed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Wages were paid but money was worthless</a:t>
            </a:r>
            <a:endParaRPr lang="en-GB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71438" y="-16"/>
            <a:ext cx="9358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was the impact of the FWW - Economic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14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en-GB" sz="4000" dirty="0" smtClean="0"/>
              <a:t>What was the impact of the FWW - Politically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4643438" y="4143380"/>
            <a:ext cx="4500562" cy="264320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Support for Radicals increase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Social revolutionaries,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Mensheviks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Bolsheviks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4643438" y="1000108"/>
            <a:ext cx="4500594" cy="307183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Formation of progressive bloc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Kadets</a:t>
            </a:r>
            <a:r>
              <a:rPr lang="en-GB" sz="2000" dirty="0" smtClean="0"/>
              <a:t>, </a:t>
            </a:r>
            <a:r>
              <a:rPr lang="en-GB" sz="2000" dirty="0" err="1" smtClean="0"/>
              <a:t>octoberists</a:t>
            </a:r>
            <a:r>
              <a:rPr lang="en-GB" sz="2000" dirty="0" smtClean="0"/>
              <a:t>, nationalists and progressive industrialists</a:t>
            </a:r>
          </a:p>
          <a:p>
            <a:pPr>
              <a:buFont typeface="Wingdings" pitchFamily="2" charset="2"/>
              <a:buChar char="§"/>
            </a:pPr>
            <a:r>
              <a:rPr lang="en-GB" sz="2000" u="sng" dirty="0" smtClean="0"/>
              <a:t>Liberal</a:t>
            </a:r>
            <a:r>
              <a:rPr lang="en-GB" sz="2000" dirty="0" smtClean="0"/>
              <a:t> members of Dumas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Opposed </a:t>
            </a:r>
            <a:r>
              <a:rPr lang="en-GB" sz="2000" dirty="0" err="1" smtClean="0"/>
              <a:t>Tsarism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Bloc to persuade Tsar to make concessions – focal point of politic resistance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1000108"/>
            <a:ext cx="4500594" cy="585789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Loss</a:t>
            </a:r>
            <a:r>
              <a:rPr lang="en-GB" sz="2000" dirty="0" smtClean="0"/>
              <a:t> </a:t>
            </a:r>
            <a:r>
              <a:rPr lang="en-GB" sz="2400" dirty="0" smtClean="0"/>
              <a:t>in</a:t>
            </a:r>
            <a:r>
              <a:rPr lang="en-GB" sz="2000" dirty="0" smtClean="0"/>
              <a:t> </a:t>
            </a:r>
            <a:r>
              <a:rPr lang="en-GB" sz="2400" dirty="0" smtClean="0"/>
              <a:t>government</a:t>
            </a:r>
            <a:r>
              <a:rPr lang="en-GB" sz="2000" dirty="0" smtClean="0"/>
              <a:t> </a:t>
            </a:r>
            <a:r>
              <a:rPr lang="en-GB" sz="2400" dirty="0" smtClean="0"/>
              <a:t>support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Tsar devoted to autocracy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Tsars refusal to cooperate with non-</a:t>
            </a:r>
            <a:r>
              <a:rPr lang="en-GB" sz="2000" dirty="0" err="1" smtClean="0"/>
              <a:t>gov</a:t>
            </a:r>
            <a:r>
              <a:rPr lang="en-GB" sz="2000" dirty="0" smtClean="0"/>
              <a:t> organisations – </a:t>
            </a:r>
            <a:r>
              <a:rPr lang="en-GB" sz="2000" dirty="0" err="1" smtClean="0"/>
              <a:t>Zemstva</a:t>
            </a:r>
            <a:r>
              <a:rPr lang="en-GB" sz="2000" dirty="0" smtClean="0"/>
              <a:t>, union of town councils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Military zones – civilian authority taken over in these areas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Zemstva</a:t>
            </a:r>
            <a:r>
              <a:rPr lang="en-GB" sz="2000" dirty="0" smtClean="0"/>
              <a:t> and city authorities became the </a:t>
            </a:r>
            <a:r>
              <a:rPr lang="en-GB" sz="2000" dirty="0" err="1" smtClean="0"/>
              <a:t>Zemgor</a:t>
            </a:r>
            <a:r>
              <a:rPr lang="en-GB" sz="2000" dirty="0" smtClean="0"/>
              <a:t> – focus of liberal opposition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err="1" smtClean="0"/>
              <a:t>Zemgor</a:t>
            </a:r>
            <a:endParaRPr lang="en-GB" sz="2000" dirty="0" smtClean="0"/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Help for war wounded Russians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Highlighted </a:t>
            </a:r>
            <a:r>
              <a:rPr lang="en-GB" sz="2000" dirty="0" err="1" smtClean="0"/>
              <a:t>gov</a:t>
            </a:r>
            <a:r>
              <a:rPr lang="en-GB" sz="2000" dirty="0" smtClean="0"/>
              <a:t>. Failures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Alternative to </a:t>
            </a:r>
            <a:r>
              <a:rPr lang="en-GB" sz="2000" dirty="0" err="1" smtClean="0"/>
              <a:t>Tsarism</a:t>
            </a:r>
            <a:r>
              <a:rPr lang="en-GB" sz="2000" dirty="0" smtClean="0"/>
              <a:t>?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Tsarina reputation damaged by Rasputin’s influence over her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Tsarina German – spy?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Why did Alex Emancipate the Serfs?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5429288" y="3929066"/>
            <a:ext cx="3714744" cy="292893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Moral + Intellectual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Nihilists- ?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Intelligentsia- wanted change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Reform amongst intellectuals began 1?55 which divided opinion on Russia becoming more western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They all suggested different     </a:t>
            </a:r>
            <a:r>
              <a:rPr lang="en-GB" sz="2000" dirty="0"/>
              <a:t>	</a:t>
            </a:r>
            <a:r>
              <a:rPr lang="en-GB" sz="2000" dirty="0" smtClean="0"/>
              <a:t>methods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5429256" y="1214422"/>
            <a:ext cx="3714744" cy="27146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Crimean War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Against Turkey – suffering a humiliating defeat.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Russia realised they had to develop and modernise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Had to get rid of conscription and serfdom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374,600 deaths in total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1214422"/>
            <a:ext cx="3500462" cy="192882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Political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Social structure did nothing for the nobility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Nobles income fell and were still dependent on serfs</a:t>
            </a:r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-32" y="3214686"/>
            <a:ext cx="3571900" cy="364333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Economic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Nobles forced to take out mortgages on previously owned estates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Population doubled in the first half of the century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Russia needed to catch up and reassert its power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Would lead to more productive peasants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Plans to build a great rail.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643306" y="928670"/>
            <a:ext cx="1714512" cy="60007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dirty="0" smtClean="0"/>
              <a:t>Alex's own views</a:t>
            </a:r>
            <a:endParaRPr lang="en-GB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Would bring a more dynamic economy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Serfdom morally wrong – western view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In order for modernisation to happen serfs had to be emancipated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March 1861 emancipation signed and published</a:t>
            </a:r>
          </a:p>
          <a:p>
            <a:endParaRPr lang="en-GB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71438" y="1142984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RUSSIA NEEDED TO MODERNISE TO REMAIN A GREAT POWER AND BECOME MORE WESTERNISED – THIS COULD ONLY HAPPEN THROUGH EMANCIPATION</a:t>
            </a:r>
          </a:p>
          <a:p>
            <a:pPr algn="ctr"/>
            <a:endParaRPr lang="en-GB" sz="2000" dirty="0" smtClean="0"/>
          </a:p>
          <a:p>
            <a:r>
              <a:rPr lang="en-GB" sz="2000" dirty="0" smtClean="0"/>
              <a:t>SERFDOM HAD LEAD TO-</a:t>
            </a:r>
          </a:p>
          <a:p>
            <a:endParaRPr lang="en-GB" sz="2000" dirty="0" smtClean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Prevention of labour market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No need to modernise methods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Crimean war exposing Russia's backwardness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Peasant revolts (there had been 1467 before 1800)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“Better to abolish from above, than have it forced upon us from below.” – Alex</a:t>
            </a:r>
          </a:p>
          <a:p>
            <a:pPr>
              <a:buFont typeface="Courier New" pitchFamily="49" charset="0"/>
              <a:buChar char="o"/>
            </a:pPr>
            <a:endParaRPr lang="en-GB" sz="2000" dirty="0" smtClean="0"/>
          </a:p>
          <a:p>
            <a:r>
              <a:rPr lang="en-GB" sz="2000" dirty="0" smtClean="0"/>
              <a:t>FOR THIS TO CHANGE SERFDOM HAD TO BE ABOLISHED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The February Revolution - 1917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6786578" y="1071546"/>
            <a:ext cx="2571768" cy="23574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Demonstrations intensified 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Attacked </a:t>
            </a:r>
            <a:r>
              <a:rPr lang="en-GB" sz="2000" dirty="0" err="1" smtClean="0"/>
              <a:t>gov</a:t>
            </a:r>
            <a:r>
              <a:rPr lang="en-GB" sz="2000" dirty="0" smtClean="0"/>
              <a:t> buildings – </a:t>
            </a:r>
            <a:r>
              <a:rPr lang="en-GB" sz="2000" i="1" dirty="0" smtClean="0"/>
              <a:t>Down with the Tsar, Down with the War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2786082" y="3786190"/>
            <a:ext cx="3428992" cy="17145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Tsar unable to return to Petrograd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Workers had railways torn up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1071546"/>
            <a:ext cx="2500330" cy="235745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International Women's Day + Striking workers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240,000 involved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2531830" y="1071546"/>
            <a:ext cx="4214842" cy="235745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Demonstrations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Continued and Grew and spread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Soldiers joined in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Petrograd garrison refused to fire at crowds – as Nic ordered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Half actively supported revolution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3786190"/>
            <a:ext cx="2714612" cy="17145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Tsar refusal to form new government at request of </a:t>
            </a:r>
            <a:r>
              <a:rPr lang="en-GB" sz="2400" dirty="0" err="1" smtClean="0"/>
              <a:t>Duma</a:t>
            </a:r>
            <a:endParaRPr lang="en-GB" sz="2000" dirty="0" smtClean="0"/>
          </a:p>
          <a:p>
            <a:endParaRPr lang="en-GB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6286512" y="3786190"/>
            <a:ext cx="2857488" cy="17145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Generals convinced Nic II to abdicate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“Would help war effort” - </a:t>
            </a:r>
            <a:r>
              <a:rPr lang="en-GB" sz="2000" dirty="0" err="1" smtClean="0"/>
              <a:t>Ruzsky</a:t>
            </a:r>
            <a:endParaRPr lang="en-GB" sz="2000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0" y="5857892"/>
            <a:ext cx="9144000" cy="9286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Provisional Gov formed </a:t>
            </a:r>
          </a:p>
          <a:p>
            <a:pPr>
              <a:buFont typeface="Wingdings" pitchFamily="2" charset="2"/>
              <a:buChar char="§"/>
            </a:pPr>
            <a:r>
              <a:rPr lang="en-GB" sz="2400" dirty="0" smtClean="0"/>
              <a:t>Included members of progressive bloc and Petrograd soviet</a:t>
            </a:r>
            <a:endParaRPr lang="en-GB" sz="2000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14414" y="3500438"/>
            <a:ext cx="671517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214414" y="5570552"/>
            <a:ext cx="671517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7527153" y="5679298"/>
            <a:ext cx="223838" cy="95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71438" y="1143008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b="1" dirty="0" smtClean="0"/>
              <a:t>Who supported revolution?</a:t>
            </a:r>
          </a:p>
          <a:p>
            <a:pPr algn="ctr"/>
            <a:endParaRPr lang="en-GB" sz="2400" b="1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Revolution was spontaneous</a:t>
            </a:r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It was not planned by political parties</a:t>
            </a:r>
          </a:p>
          <a:p>
            <a:pPr>
              <a:buFont typeface="Courier New" pitchFamily="49" charset="0"/>
              <a:buChar char="o"/>
            </a:pPr>
            <a:r>
              <a:rPr lang="en-GB" sz="2400" b="1" dirty="0" err="1" smtClean="0"/>
              <a:t>Sukhanov</a:t>
            </a:r>
            <a:r>
              <a:rPr lang="en-GB" sz="2400" dirty="0" smtClean="0"/>
              <a:t> – “</a:t>
            </a:r>
            <a:r>
              <a:rPr lang="en-GB" sz="2400" i="1" dirty="0" smtClean="0"/>
              <a:t>No one party was preparing for the great overturn”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algn="ctr"/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400" b="1" dirty="0" smtClean="0"/>
              <a:t>Why did the February Revolution occur?</a:t>
            </a:r>
            <a:endParaRPr lang="en-GB" sz="2000" b="1" dirty="0" smtClean="0"/>
          </a:p>
          <a:p>
            <a:pPr algn="ctr"/>
            <a:endParaRPr lang="en-GB" sz="2000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The Long war was overwhelming </a:t>
            </a:r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Government could not cope with the war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ounded Rectangle 3"/>
          <p:cNvSpPr/>
          <p:nvPr/>
        </p:nvSpPr>
        <p:spPr>
          <a:xfrm>
            <a:off x="71438" y="1071570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b="1" dirty="0" smtClean="0"/>
              <a:t>Who supported revolution?</a:t>
            </a:r>
          </a:p>
          <a:p>
            <a:pPr algn="ctr"/>
            <a:endParaRPr lang="en-GB" sz="2400" b="1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Revolution was spontaneous</a:t>
            </a:r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It was not planned by political parties</a:t>
            </a:r>
          </a:p>
          <a:p>
            <a:pPr>
              <a:buFont typeface="Courier New" pitchFamily="49" charset="0"/>
              <a:buChar char="o"/>
            </a:pPr>
            <a:r>
              <a:rPr lang="en-GB" sz="2400" b="1" dirty="0" err="1" smtClean="0"/>
              <a:t>Sukhanov</a:t>
            </a:r>
            <a:r>
              <a:rPr lang="en-GB" sz="2400" dirty="0" smtClean="0"/>
              <a:t> – “</a:t>
            </a:r>
            <a:r>
              <a:rPr lang="en-GB" sz="2400" i="1" dirty="0" smtClean="0"/>
              <a:t>No one party was preparing for the great overturn”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algn="ctr"/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400" b="1" dirty="0" smtClean="0"/>
              <a:t>Why did the February Revolution occur?</a:t>
            </a:r>
            <a:endParaRPr lang="en-GB" sz="2000" b="1" dirty="0" smtClean="0"/>
          </a:p>
          <a:p>
            <a:pPr algn="ctr"/>
            <a:endParaRPr lang="en-GB" sz="2000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The Long war was overwhelming </a:t>
            </a:r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Government could not cope with the war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2908" y="-71462"/>
            <a:ext cx="9429784" cy="121441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were the problems faced by the Provisional Government, March-Oct 1917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0" y="3500438"/>
            <a:ext cx="4500562" cy="321468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Kornilov Affair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General Kornilov – march into Petrograd  (wanted stricter discipline)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Pro Gov armed workers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Kerensky turned to Bolsheviks for support to help defend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Exploited the weakness of the </a:t>
            </a:r>
            <a:r>
              <a:rPr lang="en-GB" sz="2000" dirty="0" err="1" smtClean="0"/>
              <a:t>gov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Had to rely on opposition to stay in power </a:t>
            </a:r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2468774"/>
            <a:ext cx="4572000" cy="114300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Food and Fuel shortages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Continued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Especially in towns and cities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572000" y="1015874"/>
            <a:ext cx="4572000" cy="14287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The War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Continued losses and desertions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July (1917) offensive failed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Loyalty to allies 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4571968" y="3651688"/>
            <a:ext cx="4572032" cy="142876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Dual Power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Between Pro </a:t>
            </a:r>
            <a:r>
              <a:rPr lang="en-GB" sz="2000" dirty="0" err="1" smtClean="0"/>
              <a:t>gov</a:t>
            </a:r>
            <a:r>
              <a:rPr lang="en-GB" sz="2000" dirty="0" smtClean="0"/>
              <a:t> and Petrograd soviet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Needed soviets support to pass anything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1142984"/>
            <a:ext cx="4500562" cy="221457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Land Redistribution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Provisional </a:t>
            </a:r>
            <a:r>
              <a:rPr lang="en-GB" dirty="0" err="1" smtClean="0"/>
              <a:t>gov</a:t>
            </a:r>
            <a:r>
              <a:rPr lang="en-GB" dirty="0" smtClean="0"/>
              <a:t> delayed this and refused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Peasants began to seize land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July 1917 – 1,100 illegal attacks by peasants on landlords property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Deserters returned home to claim their land</a:t>
            </a:r>
          </a:p>
          <a:p>
            <a:pPr>
              <a:buFont typeface="Wingdings" pitchFamily="2" charset="2"/>
              <a:buChar char="§"/>
            </a:pPr>
            <a:endParaRPr lang="en-GB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4572032" y="5143488"/>
            <a:ext cx="4571968" cy="17145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Continuingly growing opposition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Bolsheviks grew – “peace, bread, land”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Kornilov Affair key to this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SR’s Bolsheviks and Mensheviks Inspired by Marxism</a:t>
            </a:r>
            <a:endParaRPr lang="en-GB" sz="2000" dirty="0"/>
          </a:p>
        </p:txBody>
      </p:sp>
      <p:sp>
        <p:nvSpPr>
          <p:cNvPr id="13" name="Rounded Rectangle 12"/>
          <p:cNvSpPr/>
          <p:nvPr/>
        </p:nvSpPr>
        <p:spPr>
          <a:xfrm>
            <a:off x="71438" y="1142984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b="1" dirty="0" smtClean="0"/>
              <a:t>Petrograd Soviet and Provisional Government</a:t>
            </a:r>
          </a:p>
          <a:p>
            <a:pPr algn="ctr"/>
            <a:endParaRPr lang="en-GB" sz="2400" b="1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Provisional government = formed from </a:t>
            </a:r>
            <a:r>
              <a:rPr lang="en-GB" sz="2400" dirty="0" err="1" smtClean="0"/>
              <a:t>Kadet</a:t>
            </a:r>
            <a:r>
              <a:rPr lang="en-GB" sz="2400" dirty="0" smtClean="0"/>
              <a:t> and </a:t>
            </a:r>
            <a:r>
              <a:rPr lang="en-GB" sz="2400" dirty="0" err="1" smtClean="0"/>
              <a:t>Octoberist</a:t>
            </a:r>
            <a:r>
              <a:rPr lang="en-GB" sz="2400" dirty="0" smtClean="0"/>
              <a:t> members of the </a:t>
            </a:r>
            <a:r>
              <a:rPr lang="en-GB" sz="2400" dirty="0" err="1" smtClean="0"/>
              <a:t>Duma</a:t>
            </a:r>
            <a:endParaRPr lang="en-GB" sz="2400" dirty="0" smtClean="0"/>
          </a:p>
          <a:p>
            <a:pPr>
              <a:buFont typeface="Courier New" pitchFamily="49" charset="0"/>
              <a:buChar char="o"/>
            </a:pPr>
            <a:endParaRPr lang="en-GB" sz="2400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Soviets = Workers, soldiers – 3000 members – not dominated by one racial party</a:t>
            </a:r>
          </a:p>
          <a:p>
            <a:pPr>
              <a:buFont typeface="Courier New" pitchFamily="49" charset="0"/>
              <a:buChar char="o"/>
            </a:pPr>
            <a:endParaRPr lang="en-GB" sz="2400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May 1917 – Soviets joined the Provisional Government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ounded Rectangle 3"/>
          <p:cNvSpPr/>
          <p:nvPr/>
        </p:nvSpPr>
        <p:spPr>
          <a:xfrm>
            <a:off x="71438" y="1143008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b="1" dirty="0" smtClean="0"/>
              <a:t>Petrograd Soviet and Provisional Government</a:t>
            </a:r>
          </a:p>
          <a:p>
            <a:pPr algn="ctr"/>
            <a:endParaRPr lang="en-GB" sz="2400" b="1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Provisional government = formed from </a:t>
            </a:r>
            <a:r>
              <a:rPr lang="en-GB" sz="2400" dirty="0" err="1" smtClean="0"/>
              <a:t>Kadet</a:t>
            </a:r>
            <a:r>
              <a:rPr lang="en-GB" sz="2400" dirty="0" smtClean="0"/>
              <a:t> and </a:t>
            </a:r>
            <a:r>
              <a:rPr lang="en-GB" sz="2400" dirty="0" err="1" smtClean="0"/>
              <a:t>Octoberist</a:t>
            </a:r>
            <a:r>
              <a:rPr lang="en-GB" sz="2400" dirty="0" smtClean="0"/>
              <a:t> members of the </a:t>
            </a:r>
            <a:r>
              <a:rPr lang="en-GB" sz="2400" dirty="0" err="1" smtClean="0"/>
              <a:t>Duma</a:t>
            </a:r>
            <a:endParaRPr lang="en-GB" sz="2400" dirty="0" smtClean="0"/>
          </a:p>
          <a:p>
            <a:pPr>
              <a:buFont typeface="Courier New" pitchFamily="49" charset="0"/>
              <a:buChar char="o"/>
            </a:pPr>
            <a:endParaRPr lang="en-GB" sz="2400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Soviets = Workers, soldiers – 3000 members – not dominated by one racial party</a:t>
            </a:r>
          </a:p>
          <a:p>
            <a:pPr>
              <a:buFont typeface="Courier New" pitchFamily="49" charset="0"/>
              <a:buChar char="o"/>
            </a:pPr>
            <a:endParaRPr lang="en-GB" sz="2400" dirty="0" smtClean="0"/>
          </a:p>
          <a:p>
            <a:pPr>
              <a:buFont typeface="Courier New" pitchFamily="49" charset="0"/>
              <a:buChar char="o"/>
            </a:pPr>
            <a:r>
              <a:rPr lang="en-GB" sz="2400" dirty="0" smtClean="0"/>
              <a:t>May 1917 – Soviets joined the Provisional Government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2908" y="285760"/>
            <a:ext cx="9429784" cy="121441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What were the problems faced by the Provisional Government, March-Oct 1917</a:t>
            </a:r>
            <a:br>
              <a:rPr lang="en-GB" sz="4000" dirty="0" smtClean="0"/>
            </a:br>
            <a:r>
              <a:rPr lang="en-GB" sz="4000" dirty="0" smtClean="0"/>
              <a:t>....Kornilov Affair in Detail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0" y="1643050"/>
            <a:ext cx="9144000" cy="521495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July days – series of demonstrations/strikes/protests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Exploited the provisional government as weak – having a lack of control over the Russian people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Kornilov believed in stricter discipline of the Russian people to repress them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Believed he could take over and do a better job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For those who didn't comply harsher penalties or sent to front line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General Kornilov – march into Petrograd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Pro Gov armed workers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Kerensky turned to Bolsheviks for support to help defend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Exploited the weakness of the </a:t>
            </a:r>
            <a:r>
              <a:rPr lang="en-GB" sz="2000" dirty="0" err="1" smtClean="0"/>
              <a:t>gov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Had to rely on opposition to stay in power </a:t>
            </a:r>
          </a:p>
          <a:p>
            <a:r>
              <a:rPr lang="en-GB" sz="2000" b="1" dirty="0" smtClean="0"/>
              <a:t>Then what?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Bolsheviks seized opportunity to organise workers red guards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Kerensky supplied with arms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Kerensky ordered Kornilov to surrender (was planning military dictatorship?)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Sept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– Kornilov and General arrested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Why were the Bolsheviks able to seize power?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6929454" y="1000108"/>
            <a:ext cx="2143140" cy="564360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Trotsky’s (</a:t>
            </a:r>
            <a:r>
              <a:rPr lang="en-GB" sz="2400" dirty="0" err="1" smtClean="0"/>
              <a:t>Bol</a:t>
            </a:r>
            <a:r>
              <a:rPr lang="en-GB" sz="2400" dirty="0" smtClean="0"/>
              <a:t>) organisation helped them ‘seize the moment’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He became chairman of soviet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Soldiers agreed to give Bolsheviks weapons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714744" y="1000108"/>
            <a:ext cx="3143272" cy="564360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Lenin was a good leader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April Thesis –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End to war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All power to the soviets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Peace bread land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Kornilov affair showed that Bolsheviks could lead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Bolsheviks opposed the provisional government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Not compromised by their involvement</a:t>
            </a:r>
          </a:p>
          <a:p>
            <a:pPr lvl="1">
              <a:buFont typeface="Wingdings" pitchFamily="2" charset="2"/>
              <a:buChar char="§"/>
            </a:pPr>
            <a:r>
              <a:rPr lang="en-GB" sz="2000" dirty="0" smtClean="0"/>
              <a:t>SR’s and Mensheviks were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1406" y="1000108"/>
            <a:ext cx="1428760" cy="564360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The Pro Gov became more and more disliked</a:t>
            </a:r>
          </a:p>
          <a:p>
            <a:pPr algn="ctr"/>
            <a:endParaRPr lang="en-GB" sz="2400" dirty="0" smtClean="0"/>
          </a:p>
          <a:p>
            <a:pPr algn="ctr"/>
            <a:r>
              <a:rPr lang="en-GB" sz="2000" dirty="0" smtClean="0"/>
              <a:t>(previous slide)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71604" y="1000108"/>
            <a:ext cx="2071702" cy="56436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The Bolsheviks were increasingly popular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Majority party in Petrograd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"/>
            <a:ext cx="914400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How did the Bolsheviks seize power?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6858016" y="857232"/>
            <a:ext cx="2286016" cy="40719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Social revolutionaries and Mensheviks refused to work with Bolsheviks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So Bolsheviks formed a government alone.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857232"/>
            <a:ext cx="2286016" cy="407196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Lenin announced replacement of the Provisional Government</a:t>
            </a: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-32" y="857232"/>
            <a:ext cx="2286016" cy="392909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24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Oct 1917 – Bolsheviks took up key points in Petrograd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Bridges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Post offices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Railways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Banks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285984" y="857232"/>
            <a:ext cx="2286016" cy="40005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Kerensky (pro </a:t>
            </a:r>
            <a:r>
              <a:rPr lang="en-GB" sz="2400" dirty="0" err="1" smtClean="0"/>
              <a:t>gov</a:t>
            </a:r>
            <a:r>
              <a:rPr lang="en-GB" sz="2400" dirty="0" smtClean="0"/>
              <a:t> leader) appealed for help – but none came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57488" y="6215082"/>
            <a:ext cx="3429024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28728" y="5143512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/>
              <a:t>Revolution was a coup </a:t>
            </a:r>
            <a:r>
              <a:rPr lang="en-GB" sz="2400" b="1" i="1" dirty="0" err="1" smtClean="0"/>
              <a:t>d’etat</a:t>
            </a:r>
            <a:endParaRPr lang="en-GB" sz="2400" b="1" i="1" dirty="0" smtClean="0"/>
          </a:p>
          <a:p>
            <a:pPr algn="r"/>
            <a:r>
              <a:rPr lang="en-GB" sz="2400" dirty="0" smtClean="0"/>
              <a:t>- blow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ounded Rectangle 3"/>
          <p:cNvSpPr/>
          <p:nvPr/>
        </p:nvSpPr>
        <p:spPr>
          <a:xfrm>
            <a:off x="71438" y="1214446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RUSSIA NEEDED TO MODERNISE TO REMAIN A GREAT POWER AND BECOME MORE WESTERNISED – THIS COULD ONLY HAPPEN THROUGH EMANCIPATION</a:t>
            </a:r>
          </a:p>
          <a:p>
            <a:pPr algn="ctr"/>
            <a:endParaRPr lang="en-GB" sz="2000" dirty="0" smtClean="0"/>
          </a:p>
          <a:p>
            <a:r>
              <a:rPr lang="en-GB" sz="2000" dirty="0" smtClean="0"/>
              <a:t>SERFDOM HAD LEAD TO-</a:t>
            </a:r>
          </a:p>
          <a:p>
            <a:endParaRPr lang="en-GB" sz="2000" dirty="0" smtClean="0"/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Prevention of labour market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No need to modernise methods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Crimean war exposing Russia's backwardness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Peasant revolts (there had been 1467 before 1800)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“Better to abolish from above, than have it forced upon us from below.” – Alex</a:t>
            </a:r>
          </a:p>
          <a:p>
            <a:pPr>
              <a:buFont typeface="Courier New" pitchFamily="49" charset="0"/>
              <a:buChar char="o"/>
            </a:pPr>
            <a:endParaRPr lang="en-GB" sz="2000" dirty="0" smtClean="0"/>
          </a:p>
          <a:p>
            <a:r>
              <a:rPr lang="en-GB" sz="2000" dirty="0" smtClean="0"/>
              <a:t>FOR THIS TO CHANGE SERFDOM HAD TO BE ABOLISHED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40108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How were the Serfs Emancipated?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4786314" y="5214950"/>
            <a:ext cx="4214842" cy="15716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However?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Peasants had to wait two years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State peasants 5 years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4714876" y="2428868"/>
            <a:ext cx="4286280" cy="271464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In return from the peasants?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Peasants to pay redemption payments for 49 years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These had a high - 6% interest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Payments often grater than land value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Had to stay within commune until all payments made.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0" y="1071546"/>
            <a:ext cx="9144000" cy="785818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Feb 1861</a:t>
            </a:r>
            <a:endParaRPr lang="en-GB" sz="2000" dirty="0" smtClean="0"/>
          </a:p>
          <a:p>
            <a:pPr algn="ctr">
              <a:buFont typeface="Wingdings" pitchFamily="2" charset="2"/>
              <a:buChar char="§"/>
            </a:pPr>
            <a:r>
              <a:rPr lang="en-GB" sz="2000" dirty="0" smtClean="0"/>
              <a:t>Serfs Freed - 40 million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214282" y="2428868"/>
            <a:ext cx="4143404" cy="221457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A starting block for the peasants?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Peasants granted land and property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Rights to marry, travel and set up businesses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14282" y="4714884"/>
            <a:ext cx="4214810" cy="207170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Compensation?</a:t>
            </a:r>
            <a:endParaRPr lang="en-GB" sz="2000" dirty="0" smtClean="0"/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To land owners that lost out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Compensation often much higher than the land that was taken was actually worth</a:t>
            </a:r>
          </a:p>
        </p:txBody>
      </p:sp>
      <p:cxnSp>
        <p:nvCxnSpPr>
          <p:cNvPr id="12" name="Straight Connector 11"/>
          <p:cNvCxnSpPr>
            <a:stCxn id="7" idx="2"/>
          </p:cNvCxnSpPr>
          <p:nvPr/>
        </p:nvCxnSpPr>
        <p:spPr>
          <a:xfrm rot="5400000">
            <a:off x="2071682" y="4357682"/>
            <a:ext cx="500063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2357430"/>
            <a:ext cx="9144000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438" y="1834210"/>
            <a:ext cx="4500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Gains</a:t>
            </a:r>
            <a:endParaRPr lang="en-GB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643438" y="1834210"/>
            <a:ext cx="4500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Losses</a:t>
            </a:r>
            <a:endParaRPr lang="en-GB" sz="28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-32" y="1857364"/>
            <a:ext cx="9144000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314" y="71422"/>
            <a:ext cx="957266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were the problems </a:t>
            </a:r>
            <a:br>
              <a:rPr lang="en-GB" dirty="0" smtClean="0"/>
            </a:br>
            <a:r>
              <a:rPr lang="en-GB" dirty="0" smtClean="0"/>
              <a:t>with Emancipation?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0" y="5929330"/>
            <a:ext cx="9144000" cy="78581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Russia remained backwards – ‘new type of slavery’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0" y="2214553"/>
            <a:ext cx="9144000" cy="8572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Peasants paid more tax – so high that they had to sell all their grain, leaving nothing for them to survive 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-32" y="1285859"/>
            <a:ext cx="9144032" cy="78581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Peasants had less land – often infertile and scattered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0" y="3214685"/>
            <a:ext cx="9144000" cy="78581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Little changed – peasants still tied to land and Mir and still used traditional farming methods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000635"/>
            <a:ext cx="9144000" cy="7858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Landlords paid off debts – did not invest in the economy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248 out of 543million roubles paid to land lords as compensation was used to pay off debts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-32" y="4101815"/>
            <a:ext cx="9144000" cy="78581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>
              <a:buFont typeface="Wingdings" pitchFamily="2" charset="2"/>
              <a:buChar char="§"/>
            </a:pPr>
            <a:r>
              <a:rPr lang="en-GB" sz="2000" dirty="0" smtClean="0"/>
              <a:t>Household serfs who had no agricultural skills had to find other employment which often wasn't very well paid or productive – only gained freedom and no 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314" y="-24"/>
            <a:ext cx="957266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was the impact of Alexander II’s other reforms?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4643438" y="1214398"/>
            <a:ext cx="2173013" cy="564360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Judicial</a:t>
            </a:r>
            <a:endParaRPr lang="en-GB" sz="2000" dirty="0" smtClean="0"/>
          </a:p>
          <a:p>
            <a:r>
              <a:rPr lang="en-GB" sz="2000" u="sng" dirty="0" smtClean="0"/>
              <a:t>Action Taken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Local courts set up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Made fairer system</a:t>
            </a:r>
          </a:p>
          <a:p>
            <a:r>
              <a:rPr lang="en-GB" sz="2000" u="sng" dirty="0" smtClean="0"/>
              <a:t>Positives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Equality established – more chance of a fair trial - juries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Less judges giving into black mail</a:t>
            </a:r>
          </a:p>
          <a:p>
            <a:r>
              <a:rPr lang="en-GB" sz="2000" u="sng" dirty="0" smtClean="0"/>
              <a:t>Negatives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Little chance of justice 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No questioning 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Everyone presumed guilty</a:t>
            </a:r>
          </a:p>
          <a:p>
            <a:endParaRPr lang="en-GB" sz="2000" dirty="0"/>
          </a:p>
        </p:txBody>
      </p:sp>
      <p:sp>
        <p:nvSpPr>
          <p:cNvPr id="6" name="Rounded Rectangle 5"/>
          <p:cNvSpPr/>
          <p:nvPr/>
        </p:nvSpPr>
        <p:spPr>
          <a:xfrm>
            <a:off x="-32" y="571480"/>
            <a:ext cx="2285984" cy="62865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Military</a:t>
            </a:r>
            <a:endParaRPr lang="en-GB" sz="2000" dirty="0" smtClean="0"/>
          </a:p>
          <a:p>
            <a:r>
              <a:rPr lang="en-GB" sz="2000" u="sng" dirty="0" smtClean="0"/>
              <a:t>Action Taken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Lowered conscription to 6years (was 25)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Improved training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Humane discipline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More efficient</a:t>
            </a:r>
            <a:endParaRPr lang="en-GB" sz="2000" u="sng" dirty="0" smtClean="0"/>
          </a:p>
          <a:p>
            <a:r>
              <a:rPr lang="en-GB" sz="2000" u="sng" dirty="0" smtClean="0"/>
              <a:t>Positives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Not forced to join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Military advanced</a:t>
            </a:r>
          </a:p>
          <a:p>
            <a:r>
              <a:rPr lang="en-GB" sz="2000" u="sng" dirty="0" smtClean="0"/>
              <a:t>Negatives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Serfs unable to get higher ranks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 smtClean="0"/>
              <a:t>Higher classes dominated</a:t>
            </a:r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pPr>
              <a:buFont typeface="Wingdings" pitchFamily="2" charset="2"/>
              <a:buChar char="§"/>
            </a:pP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6858016" y="571480"/>
            <a:ext cx="2286016" cy="628652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Education</a:t>
            </a:r>
            <a:endParaRPr lang="en-GB" sz="2000" dirty="0" smtClean="0"/>
          </a:p>
          <a:p>
            <a:r>
              <a:rPr lang="en-GB" sz="2000" u="sng" dirty="0" smtClean="0"/>
              <a:t>Action Taken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Funded educational institutions</a:t>
            </a:r>
          </a:p>
          <a:p>
            <a:r>
              <a:rPr lang="en-GB" sz="2000" u="sng" dirty="0" smtClean="0"/>
              <a:t>Positives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Schools open to all regardless of sex or class.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Aimed to help catch up with western modernised countries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Curriculum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Inspectors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More poor and women in </a:t>
            </a:r>
            <a:r>
              <a:rPr lang="en-GB" dirty="0" err="1" smtClean="0"/>
              <a:t>unis</a:t>
            </a:r>
            <a:endParaRPr lang="en-GB" dirty="0" smtClean="0"/>
          </a:p>
          <a:p>
            <a:r>
              <a:rPr lang="en-GB" sz="2000" u="sng" dirty="0" smtClean="0"/>
              <a:t>Negatives</a:t>
            </a:r>
          </a:p>
          <a:p>
            <a:pPr>
              <a:buFont typeface="Wingdings" pitchFamily="2" charset="2"/>
              <a:buChar char="§"/>
            </a:pPr>
            <a:r>
              <a:rPr lang="en-GB" sz="1700" dirty="0" smtClean="0"/>
              <a:t>Radical an militant thinkers increased/ revolutionary ideas</a:t>
            </a:r>
          </a:p>
          <a:p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2327549" y="1214422"/>
            <a:ext cx="2258306" cy="564357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400" dirty="0" smtClean="0"/>
              <a:t>Local Gov.</a:t>
            </a:r>
          </a:p>
          <a:p>
            <a:r>
              <a:rPr lang="en-GB" sz="2000" u="sng" dirty="0" smtClean="0"/>
              <a:t>Action Taken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System of elected local councils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Electoral collages</a:t>
            </a:r>
          </a:p>
          <a:p>
            <a:r>
              <a:rPr lang="en-GB" sz="2000" u="sng" dirty="0" smtClean="0"/>
              <a:t>Positives</a:t>
            </a:r>
          </a:p>
          <a:p>
            <a:pPr>
              <a:buFont typeface="Wingdings" pitchFamily="2" charset="2"/>
              <a:buChar char="§"/>
            </a:pPr>
            <a:r>
              <a:rPr lang="en-GB" dirty="0" err="1" smtClean="0"/>
              <a:t>Zhemstva</a:t>
            </a:r>
            <a:r>
              <a:rPr lang="en-GB" dirty="0" smtClean="0"/>
              <a:t> (filled voids from emancipation), had a range of powers to make improvements e.g. To roads</a:t>
            </a:r>
          </a:p>
          <a:p>
            <a:r>
              <a:rPr lang="en-GB" sz="2000" u="sng" dirty="0" smtClean="0"/>
              <a:t>Negatives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Votes – so nobility kept dominant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Democracy not achieved.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Short on money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1438" y="1214446"/>
            <a:ext cx="8929718" cy="56435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2000" b="1" dirty="0" smtClean="0"/>
              <a:t>Economic Development</a:t>
            </a:r>
          </a:p>
          <a:p>
            <a:pPr algn="ctr"/>
            <a:endParaRPr lang="en-GB" sz="2000" b="1" dirty="0" smtClean="0"/>
          </a:p>
          <a:p>
            <a:r>
              <a:rPr lang="en-GB" sz="2000" dirty="0" smtClean="0"/>
              <a:t>Tsar tried to modernise Russia by: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Emancipation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Railways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Banks</a:t>
            </a:r>
          </a:p>
          <a:p>
            <a:endParaRPr lang="en-GB" sz="2000" dirty="0" smtClean="0"/>
          </a:p>
          <a:p>
            <a:r>
              <a:rPr lang="en-GB" sz="2000" dirty="0" smtClean="0"/>
              <a:t>He </a:t>
            </a:r>
            <a:r>
              <a:rPr lang="en-GB" sz="2000" dirty="0" err="1" smtClean="0"/>
              <a:t>acheieved</a:t>
            </a:r>
            <a:r>
              <a:rPr lang="en-GB" sz="2000" dirty="0" smtClean="0"/>
              <a:t>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13,000 line of railway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Building blocks on the way to modernisation</a:t>
            </a:r>
          </a:p>
          <a:p>
            <a:pPr>
              <a:buFont typeface="Courier New" pitchFamily="49" charset="0"/>
              <a:buChar char="o"/>
            </a:pPr>
            <a:endParaRPr lang="en-GB" sz="2000" dirty="0" smtClean="0"/>
          </a:p>
          <a:p>
            <a:r>
              <a:rPr lang="en-GB" sz="2000" dirty="0" smtClean="0"/>
              <a:t>But failed at: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Modernising Russia as it still lagged behind western Russia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People not totally freed</a:t>
            </a:r>
          </a:p>
          <a:p>
            <a:pPr>
              <a:buFont typeface="Courier New" pitchFamily="49" charset="0"/>
              <a:buChar char="o"/>
            </a:pPr>
            <a:r>
              <a:rPr lang="en-GB" sz="2000" dirty="0" smtClean="0"/>
              <a:t>Time scale – too slow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3561</TotalTime>
  <Words>5606</Words>
  <Application>Microsoft Office PowerPoint</Application>
  <PresentationFormat>On-screen Show (4:3)</PresentationFormat>
  <Paragraphs>987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AS History: Tsarist Russia 1855 - 1917</vt:lpstr>
      <vt:lpstr>Why was Russia Backwards?</vt:lpstr>
      <vt:lpstr>Alexander II 1855-1881</vt:lpstr>
      <vt:lpstr>Alexander II 1855-1881 KEY DATES</vt:lpstr>
      <vt:lpstr>Why did Alex Emancipate the Serfs?</vt:lpstr>
      <vt:lpstr>Slide 6</vt:lpstr>
      <vt:lpstr>How were the Serfs Emancipated?</vt:lpstr>
      <vt:lpstr>What were the problems  with Emancipation?</vt:lpstr>
      <vt:lpstr>What was the impact of Alexander II’s other reforms?</vt:lpstr>
      <vt:lpstr>Slide 10</vt:lpstr>
      <vt:lpstr>Why did his reforms come to an end?</vt:lpstr>
      <vt:lpstr>What was the extent of the reaction up to 1881?</vt:lpstr>
      <vt:lpstr>How significant was opposition to Tsarism  up to 1881?</vt:lpstr>
      <vt:lpstr>What type of radical opposition was there in the 1860s and 1870s?</vt:lpstr>
      <vt:lpstr>Why did terrorism fail to destroy Tsarism?</vt:lpstr>
      <vt:lpstr>Alexander III 1881-1894</vt:lpstr>
      <vt:lpstr>Alexander III 1881-1894  KEY DATES</vt:lpstr>
      <vt:lpstr>Vyshenegradsky and Witte</vt:lpstr>
      <vt:lpstr>Why did the government encourage Economic Development </vt:lpstr>
      <vt:lpstr>What policies were introduced?</vt:lpstr>
      <vt:lpstr>What were the effects of the policies? - Positives</vt:lpstr>
      <vt:lpstr>What were the effects of the policies? - Negatives</vt:lpstr>
      <vt:lpstr>What were the effects of the policies on the rural economy</vt:lpstr>
      <vt:lpstr>What type of opposition and ideas emerged from the 1880s?</vt:lpstr>
      <vt:lpstr>Why did radical opposition emerge?</vt:lpstr>
      <vt:lpstr>What were the reactionary policies?</vt:lpstr>
      <vt:lpstr>What reforms were introduced, 1881 – 1904?</vt:lpstr>
      <vt:lpstr>Nicholas II 1894-1917 </vt:lpstr>
      <vt:lpstr>Nicholas II 1894-1917  (Part I - 1894-1906) KEY DATES</vt:lpstr>
      <vt:lpstr>Why did war with Japan break out in 1904-5?</vt:lpstr>
      <vt:lpstr>What incidents followed Bloody Sunday?</vt:lpstr>
      <vt:lpstr>Why did Revolution occur in 1905?</vt:lpstr>
      <vt:lpstr>What reforms did Nicholas allow and promise in response to the revolution?</vt:lpstr>
      <vt:lpstr>What means of repression did Nicholas and Stolypin use?</vt:lpstr>
      <vt:lpstr>Nicholas II 1905-1917</vt:lpstr>
      <vt:lpstr>Slide 36</vt:lpstr>
      <vt:lpstr>How did the Dumas operate?</vt:lpstr>
      <vt:lpstr>What agrarian reforms were introduced by Stolypin?</vt:lpstr>
      <vt:lpstr>What was the condition of Russia in 1914?</vt:lpstr>
      <vt:lpstr>How had Russia developed economically by  1914?</vt:lpstr>
      <vt:lpstr>Why was Tsarism able to survive up to 1914?</vt:lpstr>
      <vt:lpstr>Situation in March 1917</vt:lpstr>
      <vt:lpstr>Slide 43</vt:lpstr>
      <vt:lpstr>Slide 44</vt:lpstr>
      <vt:lpstr>Provisional Government 1917+</vt:lpstr>
      <vt:lpstr>Provisional Government 1917+ KEY DATES</vt:lpstr>
      <vt:lpstr>What was the impact of the FWW - Military</vt:lpstr>
      <vt:lpstr>Slide 48</vt:lpstr>
      <vt:lpstr>What was the impact of the FWW - Politically</vt:lpstr>
      <vt:lpstr>The February Revolution - 1917</vt:lpstr>
      <vt:lpstr>Slide 51</vt:lpstr>
      <vt:lpstr>What were the problems faced by the Provisional Government, March-Oct 1917</vt:lpstr>
      <vt:lpstr>Slide 53</vt:lpstr>
      <vt:lpstr>What were the problems faced by the Provisional Government, March-Oct 1917 ....Kornilov Affair in Detail</vt:lpstr>
      <vt:lpstr>Why were the Bolsheviks able to seize power?</vt:lpstr>
      <vt:lpstr>How did the Bolsheviks seize power?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History: Tsarist Russia 1855 - 1917</dc:title>
  <dc:creator>David Bridson</dc:creator>
  <cp:lastModifiedBy>David Bridson</cp:lastModifiedBy>
  <cp:revision>285</cp:revision>
  <dcterms:created xsi:type="dcterms:W3CDTF">2010-04-17T19:48:55Z</dcterms:created>
  <dcterms:modified xsi:type="dcterms:W3CDTF">2010-05-23T23:22:10Z</dcterms:modified>
</cp:coreProperties>
</file>